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9" r:id="rId4"/>
    <p:sldId id="259" r:id="rId5"/>
    <p:sldId id="260" r:id="rId6"/>
    <p:sldId id="270" r:id="rId7"/>
    <p:sldId id="261" r:id="rId8"/>
    <p:sldId id="262" r:id="rId9"/>
    <p:sldId id="271" r:id="rId10"/>
    <p:sldId id="263" r:id="rId11"/>
    <p:sldId id="264" r:id="rId12"/>
    <p:sldId id="274" r:id="rId13"/>
    <p:sldId id="265" r:id="rId14"/>
    <p:sldId id="266" r:id="rId15"/>
    <p:sldId id="267" r:id="rId16"/>
    <p:sldId id="268" r:id="rId17"/>
    <p:sldId id="272"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5" autoAdjust="0"/>
    <p:restoredTop sz="94660"/>
  </p:normalViewPr>
  <p:slideViewPr>
    <p:cSldViewPr>
      <p:cViewPr varScale="1">
        <p:scale>
          <a:sx n="45" d="100"/>
          <a:sy n="45" d="100"/>
        </p:scale>
        <p:origin x="-66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AF797D6D-929D-49BA-9671-44D0733156CA}" type="datetimeFigureOut">
              <a:rPr lang="ru-RU" smtClean="0"/>
              <a:pPr/>
              <a:t>19.03.2015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810B25E3-411B-45E6-B8B9-0F07C1AEB87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F797D6D-929D-49BA-9671-44D0733156CA}" type="datetimeFigureOut">
              <a:rPr lang="ru-RU" smtClean="0"/>
              <a:pPr/>
              <a:t>19.03.2015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10B25E3-411B-45E6-B8B9-0F07C1AEB87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F797D6D-929D-49BA-9671-44D0733156CA}" type="datetimeFigureOut">
              <a:rPr lang="ru-RU" smtClean="0"/>
              <a:pPr/>
              <a:t>19.03.2015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10B25E3-411B-45E6-B8B9-0F07C1AEB87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F797D6D-929D-49BA-9671-44D0733156CA}" type="datetimeFigureOut">
              <a:rPr lang="ru-RU" smtClean="0"/>
              <a:pPr/>
              <a:t>19.03.2015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10B25E3-411B-45E6-B8B9-0F07C1AEB87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AF797D6D-929D-49BA-9671-44D0733156CA}" type="datetimeFigureOut">
              <a:rPr lang="ru-RU" smtClean="0"/>
              <a:pPr/>
              <a:t>19.03.2015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10B25E3-411B-45E6-B8B9-0F07C1AEB87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F797D6D-929D-49BA-9671-44D0733156CA}" type="datetimeFigureOut">
              <a:rPr lang="ru-RU" smtClean="0"/>
              <a:pPr/>
              <a:t>19.03.2015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810B25E3-411B-45E6-B8B9-0F07C1AEB87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F797D6D-929D-49BA-9671-44D0733156CA}" type="datetimeFigureOut">
              <a:rPr lang="ru-RU" smtClean="0"/>
              <a:pPr/>
              <a:t>19.03.2015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810B25E3-411B-45E6-B8B9-0F07C1AEB87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AF797D6D-929D-49BA-9671-44D0733156CA}" type="datetimeFigureOut">
              <a:rPr lang="ru-RU" smtClean="0"/>
              <a:pPr/>
              <a:t>19.03.2015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810B25E3-411B-45E6-B8B9-0F07C1AEB87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AF797D6D-929D-49BA-9671-44D0733156CA}" type="datetimeFigureOut">
              <a:rPr lang="ru-RU" smtClean="0"/>
              <a:pPr/>
              <a:t>19.03.2015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810B25E3-411B-45E6-B8B9-0F07C1AEB87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F797D6D-929D-49BA-9671-44D0733156CA}" type="datetimeFigureOut">
              <a:rPr lang="ru-RU" smtClean="0"/>
              <a:pPr/>
              <a:t>19.03.2015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810B25E3-411B-45E6-B8B9-0F07C1AEB87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F797D6D-929D-49BA-9671-44D0733156CA}" type="datetimeFigureOut">
              <a:rPr lang="ru-RU" smtClean="0"/>
              <a:pPr/>
              <a:t>19.03.2015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810B25E3-411B-45E6-B8B9-0F07C1AEB87E}"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F797D6D-929D-49BA-9671-44D0733156CA}" type="datetimeFigureOut">
              <a:rPr lang="ru-RU" smtClean="0"/>
              <a:pPr/>
              <a:t>19.03.2015</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10B25E3-411B-45E6-B8B9-0F07C1AEB87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5.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143116"/>
            <a:ext cx="7891208" cy="928694"/>
          </a:xfrm>
        </p:spPr>
        <p:txBody>
          <a:bodyPr>
            <a:normAutofit fontScale="90000"/>
          </a:bodyPr>
          <a:lstStyle/>
          <a:p>
            <a:pPr lvl="0" algn="ctr"/>
            <a:r>
              <a:rPr lang="ru-RU" b="1" spc="50" dirty="0"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6 </a:t>
            </a:r>
            <a:r>
              <a:rPr lang="kk-KZ" b="1" spc="50" dirty="0"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дәріс “Герман тілдерінің морфологиялық белгілері”</a:t>
            </a:r>
            <a:r>
              <a:rPr lang="ru-RU"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r>
            <a:br>
              <a:rPr lang="ru-RU"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endParaRPr lang="ru-RU"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2050" name="Picture 2" descr="C:\Users\Галым\Desktop\2 иностр яз\1.tif"/>
          <p:cNvPicPr>
            <a:picLocks noChangeAspect="1" noChangeArrowheads="1"/>
          </p:cNvPicPr>
          <p:nvPr/>
        </p:nvPicPr>
        <p:blipFill>
          <a:blip r:embed="rId2" cstate="print"/>
          <a:srcRect/>
          <a:stretch>
            <a:fillRect/>
          </a:stretch>
        </p:blipFill>
        <p:spPr bwMode="auto">
          <a:xfrm>
            <a:off x="0" y="2582480"/>
            <a:ext cx="3000365" cy="4275520"/>
          </a:xfrm>
          <a:prstGeom prst="rect">
            <a:avLst/>
          </a:prstGeom>
          <a:noFill/>
        </p:spPr>
      </p:pic>
      <p:pic>
        <p:nvPicPr>
          <p:cNvPr id="2051" name="Picture 3" descr="C:\Users\Галым\Desktop\2 иностр яз\1Ю.tif"/>
          <p:cNvPicPr>
            <a:picLocks noChangeAspect="1" noChangeArrowheads="1"/>
          </p:cNvPicPr>
          <p:nvPr/>
        </p:nvPicPr>
        <p:blipFill>
          <a:blip r:embed="rId3" cstate="print"/>
          <a:srcRect/>
          <a:stretch>
            <a:fillRect/>
          </a:stretch>
        </p:blipFill>
        <p:spPr bwMode="auto">
          <a:xfrm>
            <a:off x="6010446" y="2643182"/>
            <a:ext cx="3133554" cy="4000504"/>
          </a:xfrm>
          <a:prstGeom prst="rect">
            <a:avLst/>
          </a:prstGeom>
          <a:noFill/>
        </p:spPr>
      </p:pic>
      <p:pic>
        <p:nvPicPr>
          <p:cNvPr id="2052" name="Picture 4" descr="C:\Users\Галым\Desktop\2 иностр яз\100px-Mjollnir_icon.png">
            <a:hlinkClick r:id="rId4" action="ppaction://hlinksldjump"/>
          </p:cNvPr>
          <p:cNvPicPr>
            <a:picLocks noChangeAspect="1" noChangeArrowheads="1"/>
          </p:cNvPicPr>
          <p:nvPr/>
        </p:nvPicPr>
        <p:blipFill>
          <a:blip r:embed="rId5" cstate="print"/>
          <a:srcRect/>
          <a:stretch>
            <a:fillRect/>
          </a:stretch>
        </p:blipFill>
        <p:spPr bwMode="auto">
          <a:xfrm>
            <a:off x="7643834" y="500042"/>
            <a:ext cx="1270000" cy="207170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3275856" y="530352"/>
            <a:ext cx="5410944" cy="4187952"/>
          </a:xfrm>
        </p:spPr>
        <p:txBody>
          <a:bodyPr>
            <a:normAutofit fontScale="92500" lnSpcReduction="10000"/>
          </a:bodyPr>
          <a:lstStyle/>
          <a:p>
            <a:pPr eaLnBrk="1" hangingPunct="1">
              <a:buFontTx/>
              <a:buNone/>
            </a:pPr>
            <a:r>
              <a:rPr lang="kk-KZ" dirty="0" smtClean="0"/>
              <a:t>Болжам түрінде үндіеуропа тілдерінде жалпы сегіз септік бар екендігі айтылады: </a:t>
            </a:r>
            <a:r>
              <a:rPr lang="kk-KZ" dirty="0" smtClean="0">
                <a:solidFill>
                  <a:srgbClr val="00FF00"/>
                </a:solidFill>
              </a:rPr>
              <a:t>атау, ілік, барыс, табыс, жатыс септік, шығыс, көмектес септік, атауыштық септік </a:t>
            </a:r>
            <a:r>
              <a:rPr lang="kk-KZ" sz="3600" dirty="0" smtClean="0"/>
              <a:t>(</a:t>
            </a:r>
            <a:r>
              <a:rPr lang="kk-KZ" dirty="0" smtClean="0"/>
              <a:t>звательный). Көне герман тілінде төрт септік сақталған: атау, ілік, барыс, табыс. </a:t>
            </a:r>
            <a:endParaRPr lang="ru-RU" dirty="0" smtClean="0"/>
          </a:p>
        </p:txBody>
      </p:sp>
      <p:pic>
        <p:nvPicPr>
          <p:cNvPr id="3" name="Picture 2" descr="C:\Users\Галым\Desktop\2 иностр яз\1.tif"/>
          <p:cNvPicPr>
            <a:picLocks noChangeAspect="1" noChangeArrowheads="1"/>
          </p:cNvPicPr>
          <p:nvPr/>
        </p:nvPicPr>
        <p:blipFill>
          <a:blip r:embed="rId2" cstate="print"/>
          <a:srcRect/>
          <a:stretch>
            <a:fillRect/>
          </a:stretch>
        </p:blipFill>
        <p:spPr bwMode="auto">
          <a:xfrm>
            <a:off x="0" y="2582480"/>
            <a:ext cx="3000365" cy="427552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502920" y="530352"/>
            <a:ext cx="6589360" cy="4187952"/>
          </a:xfrm>
        </p:spPr>
        <p:txBody>
          <a:bodyPr/>
          <a:lstStyle/>
          <a:p>
            <a:pPr eaLnBrk="1" hangingPunct="1">
              <a:buFontTx/>
              <a:buNone/>
            </a:pPr>
            <a:r>
              <a:rPr lang="kk-KZ" b="1" dirty="0" smtClean="0"/>
              <a:t>Зат есім</a:t>
            </a:r>
            <a:r>
              <a:rPr lang="kk-KZ" dirty="0" smtClean="0"/>
              <a:t>. Көне герман тіліндегі зат есім тек, түр және септік категорияларымен ерекшеленген екен. Тектің үш түрі де болған. Ал жекеше және көпше түрінің көрсеткіші болмай, ол категорияны білдіруге септік флек</a:t>
            </a:r>
            <a:r>
              <a:rPr lang="ru-RU" dirty="0" err="1" smtClean="0"/>
              <a:t>ц</a:t>
            </a:r>
            <a:r>
              <a:rPr lang="kk-KZ" dirty="0" smtClean="0"/>
              <a:t>иясын пайдаланған. </a:t>
            </a:r>
            <a:endParaRPr lang="ru-RU" dirty="0" smtClean="0"/>
          </a:p>
        </p:txBody>
      </p:sp>
      <p:pic>
        <p:nvPicPr>
          <p:cNvPr id="3" name="Picture 3" descr="C:\Users\Галым\Desktop\2 иностр яз\1Ю.tif"/>
          <p:cNvPicPr>
            <a:picLocks noChangeAspect="1" noChangeArrowheads="1"/>
          </p:cNvPicPr>
          <p:nvPr/>
        </p:nvPicPr>
        <p:blipFill>
          <a:blip r:embed="rId2" cstate="print"/>
          <a:srcRect/>
          <a:stretch>
            <a:fillRect/>
          </a:stretch>
        </p:blipFill>
        <p:spPr bwMode="auto">
          <a:xfrm>
            <a:off x="6010446" y="2643182"/>
            <a:ext cx="3133554" cy="400050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AutoShape 3"/>
          <p:cNvSpPr>
            <a:spLocks noChangeArrowheads="1"/>
          </p:cNvSpPr>
          <p:nvPr/>
        </p:nvSpPr>
        <p:spPr bwMode="auto">
          <a:xfrm>
            <a:off x="5562600" y="3505200"/>
            <a:ext cx="2286000" cy="2667000"/>
          </a:xfrm>
          <a:prstGeom prst="roundRect">
            <a:avLst>
              <a:gd name="adj" fmla="val 16667"/>
            </a:avLst>
          </a:prstGeom>
          <a:noFill/>
          <a:ln w="38100">
            <a:solidFill>
              <a:schemeClr val="tx1"/>
            </a:solidFill>
            <a:round/>
            <a:headEnd/>
            <a:tailEnd/>
          </a:ln>
          <a:effectLst/>
        </p:spPr>
        <p:txBody>
          <a:bodyPr wrap="none" anchor="ctr"/>
          <a:lstStyle/>
          <a:p>
            <a:pPr algn="ctr" eaLnBrk="0" hangingPunct="0"/>
            <a:endParaRPr lang="ru-RU" b="0">
              <a:latin typeface="Verdana" pitchFamily="34" charset="0"/>
            </a:endParaRPr>
          </a:p>
        </p:txBody>
      </p:sp>
      <p:sp>
        <p:nvSpPr>
          <p:cNvPr id="76805" name="AutoShape 5"/>
          <p:cNvSpPr>
            <a:spLocks noChangeArrowheads="1"/>
          </p:cNvSpPr>
          <p:nvPr/>
        </p:nvSpPr>
        <p:spPr bwMode="auto">
          <a:xfrm>
            <a:off x="1143000" y="3505200"/>
            <a:ext cx="2286000" cy="2667000"/>
          </a:xfrm>
          <a:prstGeom prst="roundRect">
            <a:avLst>
              <a:gd name="adj" fmla="val 16667"/>
            </a:avLst>
          </a:prstGeom>
          <a:noFill/>
          <a:ln w="38100">
            <a:solidFill>
              <a:schemeClr val="tx1"/>
            </a:solidFill>
            <a:round/>
            <a:headEnd/>
            <a:tailEnd/>
          </a:ln>
          <a:effectLst/>
        </p:spPr>
        <p:txBody>
          <a:bodyPr wrap="none" anchor="ctr"/>
          <a:lstStyle/>
          <a:p>
            <a:pPr algn="ctr" eaLnBrk="0" hangingPunct="0"/>
            <a:endParaRPr lang="ru-RU" b="0">
              <a:latin typeface="Verdana" pitchFamily="34" charset="0"/>
            </a:endParaRPr>
          </a:p>
        </p:txBody>
      </p:sp>
      <p:sp>
        <p:nvSpPr>
          <p:cNvPr id="76806" name="Text Box 6"/>
          <p:cNvSpPr txBox="1">
            <a:spLocks noChangeArrowheads="1"/>
          </p:cNvSpPr>
          <p:nvPr/>
        </p:nvSpPr>
        <p:spPr bwMode="auto">
          <a:xfrm>
            <a:off x="1238250" y="3705225"/>
            <a:ext cx="2038350" cy="307777"/>
          </a:xfrm>
          <a:prstGeom prst="rect">
            <a:avLst/>
          </a:prstGeom>
          <a:noFill/>
          <a:ln w="9525">
            <a:noFill/>
            <a:miter lim="800000"/>
            <a:headEnd/>
            <a:tailEnd/>
          </a:ln>
          <a:effectLst/>
        </p:spPr>
        <p:txBody>
          <a:bodyPr>
            <a:spAutoFit/>
          </a:bodyPr>
          <a:lstStyle/>
          <a:p>
            <a:pPr eaLnBrk="0" hangingPunct="0"/>
            <a:endParaRPr lang="en-US" sz="1400" b="0" dirty="0">
              <a:solidFill>
                <a:srgbClr val="000000"/>
              </a:solidFill>
            </a:endParaRPr>
          </a:p>
        </p:txBody>
      </p:sp>
      <p:sp>
        <p:nvSpPr>
          <p:cNvPr id="76807" name="Freeform 7"/>
          <p:cNvSpPr>
            <a:spLocks/>
          </p:cNvSpPr>
          <p:nvPr/>
        </p:nvSpPr>
        <p:spPr bwMode="gray">
          <a:xfrm>
            <a:off x="3222625" y="3408363"/>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endParaRPr lang="ru-RU"/>
          </a:p>
        </p:txBody>
      </p:sp>
      <p:sp>
        <p:nvSpPr>
          <p:cNvPr id="76808" name="AutoShape 8"/>
          <p:cNvSpPr>
            <a:spLocks noChangeAspect="1" noChangeArrowheads="1" noTextEdit="1"/>
          </p:cNvSpPr>
          <p:nvPr/>
        </p:nvSpPr>
        <p:spPr bwMode="gray">
          <a:xfrm flipH="1">
            <a:off x="4868863" y="3405188"/>
            <a:ext cx="909637" cy="1244600"/>
          </a:xfrm>
          <a:prstGeom prst="rect">
            <a:avLst/>
          </a:prstGeom>
          <a:noFill/>
          <a:ln w="9525">
            <a:noFill/>
            <a:miter lim="800000"/>
            <a:headEnd/>
            <a:tailEnd/>
          </a:ln>
        </p:spPr>
        <p:txBody>
          <a:bodyPr/>
          <a:lstStyle/>
          <a:p>
            <a:endParaRPr lang="ru-RU"/>
          </a:p>
        </p:txBody>
      </p:sp>
      <p:sp>
        <p:nvSpPr>
          <p:cNvPr id="76809" name="Freeform 9"/>
          <p:cNvSpPr>
            <a:spLocks/>
          </p:cNvSpPr>
          <p:nvPr/>
        </p:nvSpPr>
        <p:spPr bwMode="gray">
          <a:xfrm flipH="1">
            <a:off x="4875213" y="3408363"/>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endParaRPr lang="ru-RU"/>
          </a:p>
        </p:txBody>
      </p:sp>
      <p:grpSp>
        <p:nvGrpSpPr>
          <p:cNvPr id="2" name="Group 10"/>
          <p:cNvGrpSpPr>
            <a:grpSpLocks/>
          </p:cNvGrpSpPr>
          <p:nvPr/>
        </p:nvGrpSpPr>
        <p:grpSpPr bwMode="auto">
          <a:xfrm>
            <a:off x="3048000" y="1781175"/>
            <a:ext cx="2998788" cy="1601788"/>
            <a:chOff x="1997" y="1314"/>
            <a:chExt cx="1889" cy="1009"/>
          </a:xfrm>
        </p:grpSpPr>
        <p:grpSp>
          <p:nvGrpSpPr>
            <p:cNvPr id="3" name="Group 11"/>
            <p:cNvGrpSpPr>
              <a:grpSpLocks/>
            </p:cNvGrpSpPr>
            <p:nvPr/>
          </p:nvGrpSpPr>
          <p:grpSpPr bwMode="auto">
            <a:xfrm>
              <a:off x="1997" y="1404"/>
              <a:ext cx="1889" cy="919"/>
              <a:chOff x="1973" y="1027"/>
              <a:chExt cx="1926" cy="937"/>
            </a:xfrm>
          </p:grpSpPr>
          <p:sp>
            <p:nvSpPr>
              <p:cNvPr id="76812"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endParaRPr lang="ru-RU"/>
              </a:p>
            </p:txBody>
          </p:sp>
          <p:sp>
            <p:nvSpPr>
              <p:cNvPr id="76813"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endParaRPr lang="ru-RU"/>
              </a:p>
            </p:txBody>
          </p:sp>
        </p:grpSp>
        <p:sp>
          <p:nvSpPr>
            <p:cNvPr id="76814"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endParaRPr lang="ru-RU"/>
            </a:p>
          </p:txBody>
        </p:sp>
        <p:sp>
          <p:nvSpPr>
            <p:cNvPr id="76815"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endParaRPr lang="ru-RU"/>
            </a:p>
          </p:txBody>
        </p:sp>
        <p:sp>
          <p:nvSpPr>
            <p:cNvPr id="76816"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endParaRPr lang="ru-RU"/>
            </a:p>
          </p:txBody>
        </p:sp>
        <p:sp>
          <p:nvSpPr>
            <p:cNvPr id="76817" name="Oval 17"/>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endParaRPr lang="ru-RU"/>
            </a:p>
          </p:txBody>
        </p:sp>
      </p:grpSp>
      <p:sp>
        <p:nvSpPr>
          <p:cNvPr id="76818" name="Text Box 18"/>
          <p:cNvSpPr txBox="1">
            <a:spLocks noChangeArrowheads="1"/>
          </p:cNvSpPr>
          <p:nvPr/>
        </p:nvSpPr>
        <p:spPr bwMode="auto">
          <a:xfrm>
            <a:off x="3702109" y="1981200"/>
            <a:ext cx="1596912" cy="461665"/>
          </a:xfrm>
          <a:prstGeom prst="rect">
            <a:avLst/>
          </a:prstGeom>
          <a:noFill/>
          <a:ln w="9525" algn="ctr">
            <a:noFill/>
            <a:miter lim="800000"/>
            <a:headEnd/>
            <a:tailEnd/>
          </a:ln>
          <a:effectLst/>
        </p:spPr>
        <p:txBody>
          <a:bodyPr wrap="none">
            <a:spAutoFit/>
          </a:bodyPr>
          <a:lstStyle/>
          <a:p>
            <a:pPr algn="ctr" eaLnBrk="0" hangingPunct="0"/>
            <a:r>
              <a:rPr lang="kk-KZ" sz="2400" dirty="0" smtClean="0">
                <a:solidFill>
                  <a:srgbClr val="000000"/>
                </a:solidFill>
              </a:rPr>
              <a:t>Сын есім</a:t>
            </a:r>
            <a:endParaRPr lang="en-US" sz="1400" b="0" dirty="0">
              <a:solidFill>
                <a:srgbClr val="000000"/>
              </a:solidFill>
            </a:endParaRPr>
          </a:p>
        </p:txBody>
      </p:sp>
      <p:sp>
        <p:nvSpPr>
          <p:cNvPr id="76826" name="Text Box 26"/>
          <p:cNvSpPr txBox="1">
            <a:spLocks noChangeArrowheads="1"/>
          </p:cNvSpPr>
          <p:nvPr/>
        </p:nvSpPr>
        <p:spPr bwMode="auto">
          <a:xfrm>
            <a:off x="5791200" y="3733800"/>
            <a:ext cx="2038350" cy="369332"/>
          </a:xfrm>
          <a:prstGeom prst="rect">
            <a:avLst/>
          </a:prstGeom>
          <a:noFill/>
          <a:ln w="9525">
            <a:noFill/>
            <a:miter lim="800000"/>
            <a:headEnd/>
            <a:tailEnd/>
          </a:ln>
          <a:effectLst/>
        </p:spPr>
        <p:txBody>
          <a:bodyPr>
            <a:spAutoFit/>
          </a:bodyPr>
          <a:lstStyle/>
          <a:p>
            <a:r>
              <a:rPr lang="kk-KZ" b="1" dirty="0" smtClean="0"/>
              <a:t>Әлсіз септеу</a:t>
            </a:r>
            <a:endParaRPr lang="en-US" b="0" dirty="0"/>
          </a:p>
        </p:txBody>
      </p:sp>
      <p:sp>
        <p:nvSpPr>
          <p:cNvPr id="21" name="Прямоугольник 20"/>
          <p:cNvSpPr/>
          <p:nvPr/>
        </p:nvSpPr>
        <p:spPr>
          <a:xfrm>
            <a:off x="1115616" y="3933056"/>
            <a:ext cx="2304256" cy="341632"/>
          </a:xfrm>
          <a:prstGeom prst="rect">
            <a:avLst/>
          </a:prstGeom>
        </p:spPr>
        <p:txBody>
          <a:bodyPr wrap="square">
            <a:spAutoFit/>
          </a:bodyPr>
          <a:lstStyle/>
          <a:p>
            <a:pPr>
              <a:lnSpc>
                <a:spcPct val="90000"/>
              </a:lnSpc>
            </a:pPr>
            <a:r>
              <a:rPr lang="kk-KZ" b="1" dirty="0" smtClean="0"/>
              <a:t>Әлді септеу</a:t>
            </a:r>
            <a:endParaRPr lang="kk-KZ" dirty="0" smtClean="0"/>
          </a:p>
        </p:txBody>
      </p:sp>
      <p:pic>
        <p:nvPicPr>
          <p:cNvPr id="22" name="Picture 4" descr="C:\Users\Галым\Desktop\2 иностр яз\100px-Mjollnir_icon.png">
            <a:hlinkClick r:id="rId2" action="ppaction://hlinksldjump"/>
          </p:cNvPr>
          <p:cNvPicPr>
            <a:picLocks noChangeAspect="1" noChangeArrowheads="1"/>
          </p:cNvPicPr>
          <p:nvPr/>
        </p:nvPicPr>
        <p:blipFill>
          <a:blip r:embed="rId3" cstate="print"/>
          <a:srcRect/>
          <a:stretch>
            <a:fillRect/>
          </a:stretch>
        </p:blipFill>
        <p:spPr bwMode="auto">
          <a:xfrm>
            <a:off x="7643834" y="500042"/>
            <a:ext cx="1270000" cy="207170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2339752" y="530352"/>
            <a:ext cx="6347048" cy="4187952"/>
          </a:xfrm>
        </p:spPr>
        <p:txBody>
          <a:bodyPr>
            <a:normAutofit fontScale="92500" lnSpcReduction="10000"/>
          </a:bodyPr>
          <a:lstStyle/>
          <a:p>
            <a:pPr eaLnBrk="1" hangingPunct="1">
              <a:lnSpc>
                <a:spcPct val="90000"/>
              </a:lnSpc>
              <a:buFontTx/>
              <a:buNone/>
            </a:pPr>
            <a:r>
              <a:rPr lang="kk-KZ" b="1" dirty="0" smtClean="0"/>
              <a:t>Сын есім. </a:t>
            </a:r>
            <a:r>
              <a:rPr lang="kk-KZ" dirty="0" smtClean="0"/>
              <a:t>Герман тілдерінде септеудің екі түрі болған: әлді және әлсіз септеу. Әлді септеу ескі, үндіеуропалық құбылыс, ал әлсіз септеу таза германдық инновация. Бастапқысында зат есім мен сын есім бірдей парадигма құрып, септеу парадигмасы да бірдей болған. Мысалы baurgs-waddjis қала+ қабырға, орыс т. бой-баба, душа-девица.</a:t>
            </a:r>
          </a:p>
        </p:txBody>
      </p:sp>
      <p:pic>
        <p:nvPicPr>
          <p:cNvPr id="3" name="Picture 2" descr="C:\Users\Галым\Desktop\2 иностр яз\1.tif"/>
          <p:cNvPicPr>
            <a:picLocks noChangeAspect="1" noChangeArrowheads="1"/>
          </p:cNvPicPr>
          <p:nvPr/>
        </p:nvPicPr>
        <p:blipFill>
          <a:blip r:embed="rId2" cstate="print"/>
          <a:srcRect/>
          <a:stretch>
            <a:fillRect/>
          </a:stretch>
        </p:blipFill>
        <p:spPr bwMode="auto">
          <a:xfrm>
            <a:off x="0" y="2582480"/>
            <a:ext cx="3000365" cy="427552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502920" y="530352"/>
            <a:ext cx="6733376" cy="4187952"/>
          </a:xfrm>
        </p:spPr>
        <p:txBody>
          <a:bodyPr>
            <a:normAutofit lnSpcReduction="10000"/>
          </a:bodyPr>
          <a:lstStyle/>
          <a:p>
            <a:pPr eaLnBrk="1" hangingPunct="1">
              <a:buFontTx/>
              <a:buNone/>
            </a:pPr>
            <a:r>
              <a:rPr lang="kk-KZ" dirty="0" smtClean="0"/>
              <a:t>Әлсіз септеуде негізі –n ге аяқталатын суффикс әлсіз септеулікті көрсетеді. Белгілі артиклді сын есім болса, әлді септеу, ал белгісіз артиклді сын есім болса, әлсіз септеу екен. Мысалы, нем. </a:t>
            </a:r>
            <a:r>
              <a:rPr lang="kk-KZ" b="1" dirty="0" smtClean="0"/>
              <a:t>der</a:t>
            </a:r>
            <a:r>
              <a:rPr lang="kk-KZ" dirty="0" smtClean="0"/>
              <a:t> jung</a:t>
            </a:r>
            <a:r>
              <a:rPr lang="kk-KZ" b="1" u="sng" dirty="0" smtClean="0"/>
              <a:t>e</a:t>
            </a:r>
            <a:r>
              <a:rPr lang="kk-KZ" dirty="0" smtClean="0"/>
              <a:t> Mann ‘мына жас бала’ - әлді форма, ein jung</a:t>
            </a:r>
            <a:r>
              <a:rPr lang="kk-KZ" b="1" u="sng" dirty="0" smtClean="0"/>
              <a:t>er</a:t>
            </a:r>
            <a:r>
              <a:rPr lang="kk-KZ" dirty="0" smtClean="0"/>
              <a:t> Mann ‘бір жас бала’ - әлсіз форма. </a:t>
            </a:r>
            <a:endParaRPr lang="ru-RU" dirty="0" smtClean="0"/>
          </a:p>
          <a:p>
            <a:pPr eaLnBrk="1" hangingPunct="1">
              <a:buFontTx/>
              <a:buNone/>
            </a:pPr>
            <a:endParaRPr lang="ru-RU" dirty="0" smtClean="0"/>
          </a:p>
        </p:txBody>
      </p:sp>
      <p:pic>
        <p:nvPicPr>
          <p:cNvPr id="3" name="Picture 3" descr="C:\Users\Галым\Desktop\2 иностр яз\1Ю.tif"/>
          <p:cNvPicPr>
            <a:picLocks noChangeAspect="1" noChangeArrowheads="1"/>
          </p:cNvPicPr>
          <p:nvPr/>
        </p:nvPicPr>
        <p:blipFill>
          <a:blip r:embed="rId2" cstate="print"/>
          <a:srcRect/>
          <a:stretch>
            <a:fillRect/>
          </a:stretch>
        </p:blipFill>
        <p:spPr bwMode="auto">
          <a:xfrm>
            <a:off x="6010446" y="2643182"/>
            <a:ext cx="3133554" cy="400050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2699792" y="530352"/>
            <a:ext cx="5987008" cy="4187952"/>
          </a:xfrm>
        </p:spPr>
        <p:txBody>
          <a:bodyPr>
            <a:normAutofit fontScale="92500" lnSpcReduction="10000"/>
          </a:bodyPr>
          <a:lstStyle/>
          <a:p>
            <a:pPr eaLnBrk="1" hangingPunct="1">
              <a:buFontTx/>
              <a:buNone/>
            </a:pPr>
            <a:r>
              <a:rPr lang="kk-KZ" b="1" dirty="0" smtClean="0"/>
              <a:t>Етістік</a:t>
            </a:r>
            <a:r>
              <a:rPr lang="kk-KZ" dirty="0" smtClean="0"/>
              <a:t>. Етістік екі түр арқылы қарама- қарсы қойылды: ұзақтылық (презенс), ұзақсыздық (аорист) етістіктің негізі арқылы көрсетілсе, шақтың көрсеткіші жалғау болды. Презенс пен аористің негізі әр қилы болғандықтан, әр түрлі етістіктерде әр түрлі болған. Осы негіздерден рай формалары туындаған.</a:t>
            </a:r>
            <a:endParaRPr lang="ru-RU" dirty="0" smtClean="0"/>
          </a:p>
        </p:txBody>
      </p:sp>
      <p:pic>
        <p:nvPicPr>
          <p:cNvPr id="3" name="Picture 2" descr="C:\Users\Галым\Desktop\2 иностр яз\1.tif"/>
          <p:cNvPicPr>
            <a:picLocks noChangeAspect="1" noChangeArrowheads="1"/>
          </p:cNvPicPr>
          <p:nvPr/>
        </p:nvPicPr>
        <p:blipFill>
          <a:blip r:embed="rId2" cstate="print"/>
          <a:srcRect/>
          <a:stretch>
            <a:fillRect/>
          </a:stretch>
        </p:blipFill>
        <p:spPr bwMode="auto">
          <a:xfrm>
            <a:off x="0" y="2582480"/>
            <a:ext cx="3000365" cy="427552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502920" y="530352"/>
            <a:ext cx="6589360" cy="4187952"/>
          </a:xfrm>
        </p:spPr>
        <p:txBody>
          <a:bodyPr>
            <a:normAutofit lnSpcReduction="10000"/>
          </a:bodyPr>
          <a:lstStyle/>
          <a:p>
            <a:pPr eaLnBrk="1" hangingPunct="1"/>
            <a:r>
              <a:rPr lang="kk-KZ" sz="2800" dirty="0" smtClean="0">
                <a:solidFill>
                  <a:srgbClr val="FF0000"/>
                </a:solidFill>
              </a:rPr>
              <a:t>Рай жүйесі</a:t>
            </a:r>
            <a:r>
              <a:rPr lang="kk-KZ" sz="2800" dirty="0" smtClean="0"/>
              <a:t> үндіеуропа тілдерінде төрт түрлерімен ерекшеленеді: ашық рай (индикатив), бұйрық рай (императив), қалау рай (оптатив), (конъюктив) рай. Сабақты етіс және орташа (медиалды).  Жекеше, көпше және екіжақты түрі ерекшеленді. </a:t>
            </a:r>
          </a:p>
        </p:txBody>
      </p:sp>
      <p:pic>
        <p:nvPicPr>
          <p:cNvPr id="3" name="Picture 3" descr="C:\Users\Галым\Desktop\2 иностр яз\1Ю.tif"/>
          <p:cNvPicPr>
            <a:picLocks noChangeAspect="1" noChangeArrowheads="1"/>
          </p:cNvPicPr>
          <p:nvPr/>
        </p:nvPicPr>
        <p:blipFill>
          <a:blip r:embed="rId2" cstate="print"/>
          <a:srcRect/>
          <a:stretch>
            <a:fillRect/>
          </a:stretch>
        </p:blipFill>
        <p:spPr bwMode="auto">
          <a:xfrm>
            <a:off x="6010446" y="2643182"/>
            <a:ext cx="3133554" cy="400050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411760" y="530352"/>
            <a:ext cx="6275040" cy="4187952"/>
          </a:xfrm>
        </p:spPr>
        <p:txBody>
          <a:bodyPr/>
          <a:lstStyle/>
          <a:p>
            <a:pPr>
              <a:buNone/>
            </a:pPr>
            <a:r>
              <a:rPr lang="kk-KZ" dirty="0" smtClean="0"/>
              <a:t>Рай категориясының үш түрі ғана сақталды: ашық, бұйрық және қалау рай түрлері. Көне герман тілдерін әлді және әлсіз етістіктер деп жіктеген. </a:t>
            </a:r>
            <a:endParaRPr lang="ru-RU" dirty="0" smtClean="0"/>
          </a:p>
          <a:p>
            <a:pPr>
              <a:buNone/>
            </a:pPr>
            <a:endParaRPr lang="ru-RU" dirty="0"/>
          </a:p>
        </p:txBody>
      </p:sp>
      <p:pic>
        <p:nvPicPr>
          <p:cNvPr id="4" name="Picture 2" descr="C:\Users\Галым\Desktop\2 иностр яз\1.tif"/>
          <p:cNvPicPr>
            <a:picLocks noChangeAspect="1" noChangeArrowheads="1"/>
          </p:cNvPicPr>
          <p:nvPr/>
        </p:nvPicPr>
        <p:blipFill>
          <a:blip r:embed="rId2" cstate="print"/>
          <a:srcRect/>
          <a:stretch>
            <a:fillRect/>
          </a:stretch>
        </p:blipFill>
        <p:spPr bwMode="auto">
          <a:xfrm>
            <a:off x="0" y="2582480"/>
            <a:ext cx="3000365" cy="427552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11560" y="332656"/>
            <a:ext cx="8183880" cy="1051560"/>
          </a:xfrm>
        </p:spPr>
        <p:txBody>
          <a:bodyPr/>
          <a:lstStyle/>
          <a:p>
            <a:pPr eaLnBrk="1" hangingPunct="1"/>
            <a:r>
              <a:rPr lang="kk-KZ" dirty="0" smtClean="0"/>
              <a:t>Неміс тілінің фонетикасы.</a:t>
            </a:r>
            <a:endParaRPr lang="ru-RU" dirty="0" smtClean="0"/>
          </a:p>
        </p:txBody>
      </p:sp>
      <p:sp>
        <p:nvSpPr>
          <p:cNvPr id="12291" name="Rectangle 3"/>
          <p:cNvSpPr>
            <a:spLocks noGrp="1" noChangeArrowheads="1"/>
          </p:cNvSpPr>
          <p:nvPr>
            <p:ph type="body" idx="1"/>
          </p:nvPr>
        </p:nvSpPr>
        <p:spPr>
          <a:xfrm>
            <a:off x="611560" y="1700808"/>
            <a:ext cx="6624736" cy="4187952"/>
          </a:xfrm>
        </p:spPr>
        <p:txBody>
          <a:bodyPr>
            <a:normAutofit fontScale="92500" lnSpcReduction="20000"/>
          </a:bodyPr>
          <a:lstStyle/>
          <a:p>
            <a:pPr marL="609600" indent="-609600" eaLnBrk="1" hangingPunct="1">
              <a:buFontTx/>
              <a:buNone/>
            </a:pPr>
            <a:r>
              <a:rPr lang="kk-KZ" sz="2800" dirty="0" smtClean="0"/>
              <a:t>Дыбыстық ерекшеліктері: </a:t>
            </a:r>
          </a:p>
          <a:p>
            <a:pPr marL="609600" indent="-609600" eaLnBrk="1" hangingPunct="1">
              <a:buFont typeface="Wingdings" pitchFamily="2" charset="2"/>
              <a:buAutoNum type="arabicParenR"/>
            </a:pPr>
            <a:r>
              <a:rPr lang="kk-KZ" sz="2800" dirty="0" smtClean="0"/>
              <a:t>қатты қарқын </a:t>
            </a:r>
            <a:r>
              <a:rPr lang="ru-RU" sz="2800" dirty="0" smtClean="0"/>
              <a:t>–</a:t>
            </a:r>
            <a:r>
              <a:rPr lang="en-US" sz="2800" dirty="0" smtClean="0"/>
              <a:t> </a:t>
            </a:r>
            <a:r>
              <a:rPr lang="kk-KZ" sz="2800" dirty="0" smtClean="0"/>
              <a:t>дауыс шымылдығының бірден жабысып, ажырауы, дат тіліндегі қарқынмен ұқсас болып келеді</a:t>
            </a:r>
            <a:r>
              <a:rPr lang="en-US" sz="2800" dirty="0" smtClean="0"/>
              <a:t> (</a:t>
            </a:r>
            <a:r>
              <a:rPr lang="kk-KZ" sz="2800" dirty="0" smtClean="0"/>
              <a:t>“сильный приступ” </a:t>
            </a:r>
            <a:r>
              <a:rPr lang="en-US" sz="2800" dirty="0" smtClean="0"/>
              <a:t>fester </a:t>
            </a:r>
            <a:r>
              <a:rPr lang="en-US" sz="2800" dirty="0" err="1" smtClean="0"/>
              <a:t>Einsatz</a:t>
            </a:r>
            <a:r>
              <a:rPr lang="en-US" sz="2800" dirty="0" smtClean="0"/>
              <a:t>, </a:t>
            </a:r>
            <a:r>
              <a:rPr lang="en-US" sz="2800" dirty="0" err="1" smtClean="0"/>
              <a:t>Knacklaut</a:t>
            </a:r>
            <a:r>
              <a:rPr lang="en-US" sz="2800" dirty="0" smtClean="0"/>
              <a:t>)</a:t>
            </a:r>
            <a:r>
              <a:rPr lang="kk-KZ" sz="2800" dirty="0" smtClean="0"/>
              <a:t>, транскрипцияда апостроф белгісімен белгіленеді </a:t>
            </a:r>
            <a:r>
              <a:rPr lang="ru-RU" sz="2800" dirty="0" smtClean="0"/>
              <a:t>(</a:t>
            </a:r>
            <a:r>
              <a:rPr lang="en-US" sz="2800" dirty="0" smtClean="0"/>
              <a:t>’</a:t>
            </a:r>
            <a:r>
              <a:rPr lang="ru-RU" sz="2800" dirty="0" smtClean="0"/>
              <a:t>)</a:t>
            </a:r>
            <a:r>
              <a:rPr lang="en-US" sz="2800" dirty="0" smtClean="0"/>
              <a:t>: </a:t>
            </a:r>
            <a:r>
              <a:rPr lang="en-US" sz="2800" dirty="0" err="1" smtClean="0"/>
              <a:t>Eiche</a:t>
            </a:r>
            <a:r>
              <a:rPr lang="en-US" sz="2800" dirty="0" smtClean="0"/>
              <a:t> [’</a:t>
            </a:r>
            <a:r>
              <a:rPr lang="en-US" sz="2800" dirty="0" err="1" smtClean="0"/>
              <a:t>ae</a:t>
            </a:r>
            <a:r>
              <a:rPr lang="en-US" sz="2800" dirty="0" err="1" smtClean="0">
                <a:cs typeface="Arial" charset="0"/>
              </a:rPr>
              <a:t>ş</a:t>
            </a:r>
            <a:r>
              <a:rPr lang="en-US" sz="2800" dirty="0" err="1" smtClean="0">
                <a:latin typeface="Times New Roman" pitchFamily="18" charset="0"/>
                <a:cs typeface="Times New Roman" pitchFamily="18" charset="0"/>
              </a:rPr>
              <a:t>ə</a:t>
            </a:r>
            <a:r>
              <a:rPr lang="en-US" sz="2800" dirty="0" smtClean="0"/>
              <a:t>] </a:t>
            </a:r>
            <a:r>
              <a:rPr lang="kk-KZ" sz="2800" dirty="0" smtClean="0"/>
              <a:t>“дуб”</a:t>
            </a:r>
            <a:r>
              <a:rPr lang="en-US" sz="2800" dirty="0" smtClean="0"/>
              <a:t>, </a:t>
            </a:r>
            <a:r>
              <a:rPr lang="en-US" sz="2800" dirty="0" err="1" smtClean="0">
                <a:cs typeface="Arial" charset="0"/>
              </a:rPr>
              <a:t>überall</a:t>
            </a:r>
            <a:r>
              <a:rPr lang="en-US" sz="2800" dirty="0" smtClean="0">
                <a:cs typeface="Arial" charset="0"/>
              </a:rPr>
              <a:t> [’</a:t>
            </a:r>
            <a:r>
              <a:rPr lang="en-US" sz="2800" dirty="0" err="1" smtClean="0">
                <a:cs typeface="Arial" charset="0"/>
              </a:rPr>
              <a:t>yb</a:t>
            </a:r>
            <a:r>
              <a:rPr lang="en-US" sz="2800" dirty="0" err="1" smtClean="0">
                <a:latin typeface="Times New Roman" pitchFamily="18" charset="0"/>
                <a:cs typeface="Times New Roman" pitchFamily="18" charset="0"/>
              </a:rPr>
              <a:t>ər’al</a:t>
            </a:r>
            <a:r>
              <a:rPr lang="en-US" sz="2800" dirty="0" smtClean="0">
                <a:cs typeface="Arial" charset="0"/>
              </a:rPr>
              <a:t>]</a:t>
            </a:r>
            <a:r>
              <a:rPr lang="kk-KZ" sz="2800" dirty="0" smtClean="0">
                <a:cs typeface="Arial" charset="0"/>
              </a:rPr>
              <a:t> “повсюду”</a:t>
            </a:r>
            <a:r>
              <a:rPr lang="en-US" sz="2800" dirty="0" smtClean="0">
                <a:cs typeface="Arial" charset="0"/>
              </a:rPr>
              <a:t>, </a:t>
            </a:r>
            <a:r>
              <a:rPr lang="en-US" sz="2800" dirty="0" err="1" smtClean="0">
                <a:cs typeface="Arial" charset="0"/>
              </a:rPr>
              <a:t>Unordnung</a:t>
            </a:r>
            <a:r>
              <a:rPr lang="en-US" sz="2800" dirty="0" smtClean="0">
                <a:cs typeface="Arial" charset="0"/>
              </a:rPr>
              <a:t> [’</a:t>
            </a:r>
            <a:r>
              <a:rPr lang="en-US" sz="2800" dirty="0" err="1" smtClean="0">
                <a:cs typeface="Arial" charset="0"/>
              </a:rPr>
              <a:t>un’ordnuŋ</a:t>
            </a:r>
            <a:r>
              <a:rPr lang="en-US" sz="2800" dirty="0" smtClean="0">
                <a:cs typeface="Arial" charset="0"/>
              </a:rPr>
              <a:t>]</a:t>
            </a:r>
            <a:r>
              <a:rPr lang="kk-KZ" sz="2800" dirty="0" smtClean="0">
                <a:cs typeface="Arial" charset="0"/>
              </a:rPr>
              <a:t> “беспорядок”</a:t>
            </a:r>
            <a:endParaRPr lang="en-US" sz="2800" dirty="0" smtClean="0">
              <a:cs typeface="Arial" charset="0"/>
            </a:endParaRPr>
          </a:p>
        </p:txBody>
      </p:sp>
      <p:sp>
        <p:nvSpPr>
          <p:cNvPr id="12292" name="Номер слайда 5"/>
          <p:cNvSpPr>
            <a:spLocks noGrp="1"/>
          </p:cNvSpPr>
          <p:nvPr>
            <p:ph type="sldNum" sz="quarter" idx="12"/>
          </p:nvPr>
        </p:nvSpPr>
        <p:spPr>
          <a:noFill/>
        </p:spPr>
        <p:txBody>
          <a:bodyPr/>
          <a:lstStyle/>
          <a:p>
            <a:fld id="{751DC46F-753F-4C04-BE9F-F5953A852091}" type="slidenum">
              <a:rPr lang="ru-RU"/>
              <a:pPr/>
              <a:t>18</a:t>
            </a:fld>
            <a:endParaRPr lang="ru-RU"/>
          </a:p>
        </p:txBody>
      </p:sp>
      <p:pic>
        <p:nvPicPr>
          <p:cNvPr id="5" name="Picture 3" descr="C:\Users\Галым\Desktop\2 иностр яз\1Ю.tif"/>
          <p:cNvPicPr>
            <a:picLocks noChangeAspect="1" noChangeArrowheads="1"/>
          </p:cNvPicPr>
          <p:nvPr/>
        </p:nvPicPr>
        <p:blipFill>
          <a:blip r:embed="rId2" cstate="print"/>
          <a:srcRect/>
          <a:stretch>
            <a:fillRect/>
          </a:stretch>
        </p:blipFill>
        <p:spPr bwMode="auto">
          <a:xfrm>
            <a:off x="6660232" y="2643182"/>
            <a:ext cx="2483768" cy="400050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2627784" y="692150"/>
            <a:ext cx="6059016" cy="5434013"/>
          </a:xfrm>
        </p:spPr>
        <p:txBody>
          <a:bodyPr/>
          <a:lstStyle/>
          <a:p>
            <a:pPr marL="609600" indent="-609600" eaLnBrk="1" hangingPunct="1">
              <a:buFont typeface="Wingdings" pitchFamily="2" charset="2"/>
              <a:buNone/>
            </a:pPr>
            <a:r>
              <a:rPr lang="ru-RU" dirty="0" smtClean="0"/>
              <a:t>2) </a:t>
            </a:r>
            <a:r>
              <a:rPr lang="kk-KZ" dirty="0" smtClean="0"/>
              <a:t>морфемалардың сөздің соңындағы қатаңдануы, </a:t>
            </a:r>
          </a:p>
          <a:p>
            <a:pPr marL="609600" indent="-609600" eaLnBrk="1" hangingPunct="1">
              <a:buFont typeface="Wingdings" pitchFamily="2" charset="2"/>
              <a:buNone/>
            </a:pPr>
            <a:r>
              <a:rPr lang="en-US" dirty="0" smtClean="0"/>
              <a:t>Tag [</a:t>
            </a:r>
            <a:r>
              <a:rPr lang="en-US" dirty="0" err="1" smtClean="0"/>
              <a:t>ta:k</a:t>
            </a:r>
            <a:r>
              <a:rPr lang="en-US" dirty="0" smtClean="0"/>
              <a:t>], </a:t>
            </a:r>
            <a:r>
              <a:rPr lang="en-US" dirty="0" err="1" smtClean="0"/>
              <a:t>t</a:t>
            </a:r>
            <a:r>
              <a:rPr lang="en-US" dirty="0" err="1" smtClean="0">
                <a:cs typeface="Arial" charset="0"/>
              </a:rPr>
              <a:t>äglich</a:t>
            </a:r>
            <a:r>
              <a:rPr lang="en-US" dirty="0" smtClean="0">
                <a:cs typeface="Arial" charset="0"/>
              </a:rPr>
              <a:t> [t</a:t>
            </a:r>
            <a:r>
              <a:rPr lang="el-GR" dirty="0" smtClean="0">
                <a:cs typeface="Arial" charset="0"/>
              </a:rPr>
              <a:t>ε</a:t>
            </a:r>
            <a:r>
              <a:rPr lang="en-US" dirty="0" smtClean="0">
                <a:cs typeface="Arial" charset="0"/>
              </a:rPr>
              <a:t>:</a:t>
            </a:r>
            <a:r>
              <a:rPr lang="en-US" dirty="0" err="1" smtClean="0">
                <a:cs typeface="Arial" charset="0"/>
              </a:rPr>
              <a:t>kliŝ</a:t>
            </a:r>
            <a:r>
              <a:rPr lang="en-US" dirty="0" smtClean="0">
                <a:cs typeface="Arial" charset="0"/>
              </a:rPr>
              <a:t>], </a:t>
            </a:r>
            <a:r>
              <a:rPr lang="en-US" dirty="0" err="1" smtClean="0">
                <a:cs typeface="Arial" charset="0"/>
              </a:rPr>
              <a:t>abbauen</a:t>
            </a:r>
            <a:r>
              <a:rPr lang="en-US" dirty="0" smtClean="0">
                <a:cs typeface="Arial" charset="0"/>
              </a:rPr>
              <a:t> [’</a:t>
            </a:r>
            <a:r>
              <a:rPr lang="en-US" dirty="0" err="1" smtClean="0">
                <a:cs typeface="Arial" charset="0"/>
              </a:rPr>
              <a:t>apbao</a:t>
            </a:r>
            <a:r>
              <a:rPr lang="en-US" dirty="0" err="1" smtClean="0">
                <a:latin typeface="Times New Roman" pitchFamily="18" charset="0"/>
                <a:cs typeface="Times New Roman" pitchFamily="18" charset="0"/>
              </a:rPr>
              <a:t>ən</a:t>
            </a:r>
            <a:r>
              <a:rPr lang="en-US" dirty="0" smtClean="0">
                <a:cs typeface="Arial" charset="0"/>
              </a:rPr>
              <a:t>], </a:t>
            </a:r>
            <a:r>
              <a:rPr lang="en-US" dirty="0" err="1" smtClean="0">
                <a:cs typeface="Arial" charset="0"/>
              </a:rPr>
              <a:t>hinaussehen</a:t>
            </a:r>
            <a:r>
              <a:rPr lang="en-US" dirty="0" smtClean="0">
                <a:cs typeface="Arial" charset="0"/>
              </a:rPr>
              <a:t> [</a:t>
            </a:r>
            <a:r>
              <a:rPr lang="en-US" dirty="0" err="1" smtClean="0">
                <a:cs typeface="Arial" charset="0"/>
              </a:rPr>
              <a:t>hinaosze:</a:t>
            </a:r>
            <a:r>
              <a:rPr lang="en-US" dirty="0" err="1" smtClean="0">
                <a:latin typeface="Times New Roman" pitchFamily="18" charset="0"/>
                <a:cs typeface="Times New Roman" pitchFamily="18" charset="0"/>
              </a:rPr>
              <a:t>ən</a:t>
            </a:r>
            <a:r>
              <a:rPr lang="en-US" dirty="0" smtClean="0">
                <a:cs typeface="Arial" charset="0"/>
              </a:rPr>
              <a:t>];</a:t>
            </a:r>
          </a:p>
          <a:p>
            <a:pPr marL="609600" indent="-609600" eaLnBrk="1" hangingPunct="1">
              <a:buFont typeface="Wingdings" pitchFamily="2" charset="2"/>
              <a:buNone/>
            </a:pPr>
            <a:r>
              <a:rPr lang="en-US" dirty="0" smtClean="0"/>
              <a:t>3) </a:t>
            </a:r>
            <a:r>
              <a:rPr lang="kk-KZ" dirty="0" smtClean="0"/>
              <a:t>аффрикаттардың болуы</a:t>
            </a:r>
            <a:r>
              <a:rPr lang="en-US" dirty="0" smtClean="0"/>
              <a:t> [c, </a:t>
            </a:r>
            <a:r>
              <a:rPr lang="en-US" dirty="0" err="1" smtClean="0"/>
              <a:t>ts</a:t>
            </a:r>
            <a:r>
              <a:rPr lang="en-US" dirty="0" smtClean="0"/>
              <a:t>] </a:t>
            </a:r>
          </a:p>
          <a:p>
            <a:pPr marL="609600" indent="-609600" eaLnBrk="1" hangingPunct="1">
              <a:buFont typeface="Wingdings" pitchFamily="2" charset="2"/>
              <a:buNone/>
            </a:pPr>
            <a:r>
              <a:rPr lang="en-US" dirty="0" err="1" smtClean="0"/>
              <a:t>Er</a:t>
            </a:r>
            <a:r>
              <a:rPr lang="en-US" b="1" dirty="0" err="1" smtClean="0"/>
              <a:t>z</a:t>
            </a:r>
            <a:r>
              <a:rPr lang="en-US" dirty="0" smtClean="0"/>
              <a:t> [’</a:t>
            </a:r>
            <a:r>
              <a:rPr lang="el-GR" dirty="0" smtClean="0">
                <a:cs typeface="Arial" charset="0"/>
              </a:rPr>
              <a:t>ε</a:t>
            </a:r>
            <a:r>
              <a:rPr lang="en-US" dirty="0" err="1" smtClean="0"/>
              <a:t>rc</a:t>
            </a:r>
            <a:r>
              <a:rPr lang="en-US" dirty="0" smtClean="0"/>
              <a:t>]</a:t>
            </a:r>
            <a:r>
              <a:rPr lang="kk-KZ" dirty="0" smtClean="0"/>
              <a:t>,</a:t>
            </a:r>
            <a:r>
              <a:rPr lang="en-US" dirty="0" smtClean="0"/>
              <a:t> [</a:t>
            </a:r>
            <a:r>
              <a:rPr lang="en-US" dirty="0" smtClean="0">
                <a:cs typeface="Arial" charset="0"/>
              </a:rPr>
              <a:t>č, </a:t>
            </a:r>
            <a:r>
              <a:rPr lang="en-US" dirty="0" err="1" smtClean="0">
                <a:cs typeface="Arial" charset="0"/>
              </a:rPr>
              <a:t>tſ</a:t>
            </a:r>
            <a:r>
              <a:rPr lang="en-US" dirty="0" smtClean="0"/>
              <a:t>]</a:t>
            </a:r>
            <a:r>
              <a:rPr lang="kk-KZ" dirty="0" smtClean="0"/>
              <a:t> </a:t>
            </a:r>
            <a:r>
              <a:rPr lang="en-US" b="1" dirty="0" err="1" smtClean="0"/>
              <a:t>tsch</a:t>
            </a:r>
            <a:r>
              <a:rPr lang="en-US" dirty="0" err="1" smtClean="0"/>
              <a:t>au</a:t>
            </a:r>
            <a:r>
              <a:rPr lang="en-US" dirty="0" smtClean="0"/>
              <a:t>, </a:t>
            </a:r>
            <a:r>
              <a:rPr lang="en-US" b="1" dirty="0" err="1" smtClean="0"/>
              <a:t>tsch</a:t>
            </a:r>
            <a:r>
              <a:rPr lang="en-US" dirty="0" err="1" smtClean="0">
                <a:cs typeface="Arial" charset="0"/>
              </a:rPr>
              <a:t>üs</a:t>
            </a:r>
            <a:r>
              <a:rPr lang="en-US" dirty="0" smtClean="0">
                <a:cs typeface="Arial" charset="0"/>
              </a:rPr>
              <a:t>,</a:t>
            </a:r>
            <a:r>
              <a:rPr lang="en-US" dirty="0" smtClean="0"/>
              <a:t> [</a:t>
            </a:r>
            <a:r>
              <a:rPr lang="en-US" dirty="0" err="1" smtClean="0"/>
              <a:t>pf</a:t>
            </a:r>
            <a:r>
              <a:rPr lang="en-US" dirty="0" smtClean="0"/>
              <a:t>] </a:t>
            </a:r>
            <a:r>
              <a:rPr lang="en-US" b="1" dirty="0" err="1" smtClean="0"/>
              <a:t>Pf</a:t>
            </a:r>
            <a:r>
              <a:rPr lang="en-US" dirty="0" err="1" smtClean="0"/>
              <a:t>effer</a:t>
            </a:r>
            <a:r>
              <a:rPr lang="en-US" dirty="0" smtClean="0"/>
              <a:t>, </a:t>
            </a:r>
            <a:r>
              <a:rPr lang="en-US" b="1" dirty="0" err="1" smtClean="0"/>
              <a:t>Pf</a:t>
            </a:r>
            <a:r>
              <a:rPr lang="en-US" dirty="0" err="1" smtClean="0"/>
              <a:t>anne</a:t>
            </a:r>
            <a:r>
              <a:rPr lang="en-US" dirty="0" smtClean="0"/>
              <a:t>;</a:t>
            </a:r>
            <a:endParaRPr lang="kk-KZ" dirty="0" smtClean="0"/>
          </a:p>
          <a:p>
            <a:pPr marL="609600" indent="-609600" eaLnBrk="1" hangingPunct="1">
              <a:buFontTx/>
              <a:buNone/>
            </a:pPr>
            <a:endParaRPr lang="ru-RU" dirty="0" smtClean="0"/>
          </a:p>
        </p:txBody>
      </p:sp>
      <p:sp>
        <p:nvSpPr>
          <p:cNvPr id="13315" name="Номер слайда 4"/>
          <p:cNvSpPr>
            <a:spLocks noGrp="1"/>
          </p:cNvSpPr>
          <p:nvPr>
            <p:ph type="sldNum" sz="quarter" idx="12"/>
          </p:nvPr>
        </p:nvSpPr>
        <p:spPr>
          <a:noFill/>
        </p:spPr>
        <p:txBody>
          <a:bodyPr/>
          <a:lstStyle/>
          <a:p>
            <a:fld id="{6BB1B462-73AD-4E48-823B-B62D2B71A0F8}" type="slidenum">
              <a:rPr lang="ru-RU"/>
              <a:pPr/>
              <a:t>19</a:t>
            </a:fld>
            <a:endParaRPr lang="ru-RU"/>
          </a:p>
        </p:txBody>
      </p:sp>
      <p:pic>
        <p:nvPicPr>
          <p:cNvPr id="4" name="Picture 2" descr="C:\Users\Галым\Desktop\2 иностр яз\1.tif"/>
          <p:cNvPicPr>
            <a:picLocks noChangeAspect="1" noChangeArrowheads="1"/>
          </p:cNvPicPr>
          <p:nvPr/>
        </p:nvPicPr>
        <p:blipFill>
          <a:blip r:embed="rId2" cstate="print"/>
          <a:srcRect/>
          <a:stretch>
            <a:fillRect/>
          </a:stretch>
        </p:blipFill>
        <p:spPr bwMode="auto">
          <a:xfrm>
            <a:off x="0" y="2582480"/>
            <a:ext cx="3000365" cy="427552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11560" y="620688"/>
            <a:ext cx="8183880" cy="1051560"/>
          </a:xfrm>
        </p:spPr>
        <p:txBody>
          <a:bodyPr>
            <a:normAutofit fontScale="90000"/>
          </a:bodyPr>
          <a:lstStyle/>
          <a:p>
            <a:pPr eaLnBrk="1" hangingPunct="1"/>
            <a:r>
              <a:rPr lang="kk-KZ" sz="4000" b="1" dirty="0" smtClean="0"/>
              <a:t>Морфологиялық жүйенің жалпы германдық белгілері</a:t>
            </a:r>
            <a:r>
              <a:rPr lang="ru-RU" sz="4000" dirty="0" smtClean="0"/>
              <a:t> </a:t>
            </a:r>
          </a:p>
        </p:txBody>
      </p:sp>
      <p:sp>
        <p:nvSpPr>
          <p:cNvPr id="2051" name="Rectangle 3"/>
          <p:cNvSpPr>
            <a:spLocks noGrp="1" noChangeArrowheads="1"/>
          </p:cNvSpPr>
          <p:nvPr>
            <p:ph type="body" idx="1"/>
          </p:nvPr>
        </p:nvSpPr>
        <p:spPr>
          <a:xfrm>
            <a:off x="467544" y="1916832"/>
            <a:ext cx="6517352" cy="4187952"/>
          </a:xfrm>
        </p:spPr>
        <p:txBody>
          <a:bodyPr>
            <a:normAutofit/>
          </a:bodyPr>
          <a:lstStyle/>
          <a:p>
            <a:pPr eaLnBrk="1" hangingPunct="1">
              <a:buFontTx/>
              <a:buNone/>
            </a:pPr>
            <a:r>
              <a:rPr lang="kk-KZ" dirty="0" smtClean="0"/>
              <a:t>Герман тілдерінің морфологиялық құрылымы жалпы үндіеуропа тілдерінен алынған еді. Жалпы үндіеуропа тілдері флективті тілдерге </a:t>
            </a:r>
            <a:r>
              <a:rPr lang="kk-KZ" dirty="0" smtClean="0"/>
              <a:t>жататын. </a:t>
            </a:r>
            <a:endParaRPr lang="ru-RU" dirty="0" smtClean="0"/>
          </a:p>
        </p:txBody>
      </p:sp>
      <p:pic>
        <p:nvPicPr>
          <p:cNvPr id="4" name="Picture 3" descr="C:\Users\Галым\Desktop\2 иностр яз\1Ю.tif"/>
          <p:cNvPicPr>
            <a:picLocks noChangeAspect="1" noChangeArrowheads="1"/>
          </p:cNvPicPr>
          <p:nvPr/>
        </p:nvPicPr>
        <p:blipFill>
          <a:blip r:embed="rId2" cstate="print"/>
          <a:srcRect/>
          <a:stretch>
            <a:fillRect/>
          </a:stretch>
        </p:blipFill>
        <p:spPr bwMode="auto">
          <a:xfrm>
            <a:off x="6010446" y="2643182"/>
            <a:ext cx="3133554" cy="400050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457200" y="765175"/>
            <a:ext cx="6131024" cy="5360988"/>
          </a:xfrm>
        </p:spPr>
        <p:txBody>
          <a:bodyPr/>
          <a:lstStyle/>
          <a:p>
            <a:pPr eaLnBrk="1" hangingPunct="1">
              <a:buFontTx/>
              <a:buNone/>
            </a:pPr>
            <a:r>
              <a:rPr lang="kk-KZ" dirty="0" smtClean="0"/>
              <a:t>Дауысты фонема </a:t>
            </a:r>
            <a:r>
              <a:rPr lang="en-US" dirty="0" smtClean="0"/>
              <a:t>15</a:t>
            </a:r>
            <a:r>
              <a:rPr lang="kk-KZ" dirty="0" smtClean="0"/>
              <a:t>:</a:t>
            </a:r>
            <a:r>
              <a:rPr lang="en-US" dirty="0" smtClean="0"/>
              <a:t> /</a:t>
            </a:r>
            <a:r>
              <a:rPr lang="en-US" dirty="0" err="1" smtClean="0"/>
              <a:t>i</a:t>
            </a:r>
            <a:r>
              <a:rPr lang="en-US" dirty="0" smtClean="0"/>
              <a:t>:/, /y:/, /</a:t>
            </a:r>
            <a:r>
              <a:rPr lang="en-US" dirty="0" err="1" smtClean="0"/>
              <a:t>i</a:t>
            </a:r>
            <a:r>
              <a:rPr lang="en-US" dirty="0" smtClean="0"/>
              <a:t>/, /y/, /e:/, /</a:t>
            </a:r>
            <a:r>
              <a:rPr lang="en-US" dirty="0" smtClean="0">
                <a:cs typeface="Arial" charset="0"/>
              </a:rPr>
              <a:t>ø:</a:t>
            </a:r>
            <a:r>
              <a:rPr lang="en-US" dirty="0" smtClean="0"/>
              <a:t>/, /</a:t>
            </a:r>
            <a:r>
              <a:rPr lang="el-GR" dirty="0" smtClean="0">
                <a:cs typeface="Arial" charset="0"/>
              </a:rPr>
              <a:t>ε</a:t>
            </a:r>
            <a:r>
              <a:rPr lang="en-US" dirty="0" smtClean="0"/>
              <a:t>/, /</a:t>
            </a:r>
            <a:r>
              <a:rPr lang="el-GR" dirty="0" smtClean="0">
                <a:cs typeface="Arial" charset="0"/>
              </a:rPr>
              <a:t>ε</a:t>
            </a:r>
            <a:r>
              <a:rPr lang="en-US" dirty="0" smtClean="0">
                <a:cs typeface="Arial" charset="0"/>
              </a:rPr>
              <a:t>:</a:t>
            </a:r>
            <a:r>
              <a:rPr lang="en-US" dirty="0" smtClean="0"/>
              <a:t>/, /</a:t>
            </a:r>
            <a:r>
              <a:rPr lang="en-US" dirty="0" err="1" smtClean="0"/>
              <a:t>oe</a:t>
            </a:r>
            <a:r>
              <a:rPr lang="en-US" dirty="0" smtClean="0"/>
              <a:t>/, /a:/, /a/ etc.</a:t>
            </a:r>
            <a:endParaRPr lang="kk-KZ" dirty="0" smtClean="0"/>
          </a:p>
          <a:p>
            <a:pPr eaLnBrk="1" hangingPunct="1">
              <a:buFontTx/>
              <a:buNone/>
            </a:pPr>
            <a:r>
              <a:rPr lang="kk-KZ" dirty="0" smtClean="0"/>
              <a:t>Дауыссыз фонема</a:t>
            </a:r>
            <a:r>
              <a:rPr lang="en-US" dirty="0" smtClean="0"/>
              <a:t> 20</a:t>
            </a:r>
            <a:r>
              <a:rPr lang="kk-KZ" dirty="0" smtClean="0"/>
              <a:t>:</a:t>
            </a:r>
            <a:r>
              <a:rPr lang="en-US" dirty="0" smtClean="0"/>
              <a:t> /p/, /t/, /k/, /b/, /d/, /g/, /k/, /f/, /v/, /s/, /z/, /x/, /h/, /n/, /m/ etc.</a:t>
            </a:r>
            <a:endParaRPr lang="kk-KZ" dirty="0" smtClean="0"/>
          </a:p>
          <a:p>
            <a:pPr eaLnBrk="1" hangingPunct="1">
              <a:buFontTx/>
              <a:buNone/>
            </a:pPr>
            <a:r>
              <a:rPr lang="kk-KZ" dirty="0" smtClean="0"/>
              <a:t>Дифтонг</a:t>
            </a:r>
            <a:r>
              <a:rPr lang="en-US" dirty="0" smtClean="0"/>
              <a:t> 3</a:t>
            </a:r>
            <a:r>
              <a:rPr lang="kk-KZ" dirty="0" smtClean="0"/>
              <a:t>:</a:t>
            </a:r>
            <a:r>
              <a:rPr lang="en-US" dirty="0" smtClean="0"/>
              <a:t> /</a:t>
            </a:r>
            <a:r>
              <a:rPr lang="en-US" dirty="0" err="1" smtClean="0"/>
              <a:t>ai</a:t>
            </a:r>
            <a:r>
              <a:rPr lang="en-US" dirty="0" smtClean="0"/>
              <a:t>/, /au/, /</a:t>
            </a:r>
            <a:r>
              <a:rPr lang="en-US" dirty="0" err="1" smtClean="0"/>
              <a:t>oi</a:t>
            </a:r>
            <a:r>
              <a:rPr lang="en-US" dirty="0" smtClean="0"/>
              <a:t>/ </a:t>
            </a:r>
            <a:r>
              <a:rPr lang="en-US" dirty="0" err="1" smtClean="0"/>
              <a:t>Ei</a:t>
            </a:r>
            <a:r>
              <a:rPr lang="en-US" dirty="0" smtClean="0"/>
              <a:t>, </a:t>
            </a:r>
            <a:r>
              <a:rPr lang="en-US" dirty="0" err="1" smtClean="0"/>
              <a:t>Haus</a:t>
            </a:r>
            <a:r>
              <a:rPr lang="en-US" dirty="0" smtClean="0"/>
              <a:t>, </a:t>
            </a:r>
            <a:r>
              <a:rPr lang="en-US" dirty="0" err="1" smtClean="0"/>
              <a:t>Heu</a:t>
            </a:r>
            <a:r>
              <a:rPr lang="en-US" dirty="0" smtClean="0"/>
              <a:t>.</a:t>
            </a:r>
          </a:p>
          <a:p>
            <a:pPr eaLnBrk="1" hangingPunct="1">
              <a:buFontTx/>
              <a:buNone/>
            </a:pPr>
            <a:r>
              <a:rPr lang="kk-KZ" dirty="0" smtClean="0"/>
              <a:t>Триграф: </a:t>
            </a:r>
            <a:r>
              <a:rPr lang="en-US" dirty="0" err="1" smtClean="0"/>
              <a:t>chs</a:t>
            </a:r>
            <a:r>
              <a:rPr lang="en-US" dirty="0" smtClean="0"/>
              <a:t> [</a:t>
            </a:r>
            <a:r>
              <a:rPr lang="en-US" dirty="0" err="1" smtClean="0"/>
              <a:t>ks</a:t>
            </a:r>
            <a:r>
              <a:rPr lang="en-US" dirty="0" smtClean="0"/>
              <a:t>] </a:t>
            </a:r>
            <a:r>
              <a:rPr lang="en-US" dirty="0" err="1" smtClean="0"/>
              <a:t>wa</a:t>
            </a:r>
            <a:r>
              <a:rPr lang="en-US" b="1" dirty="0" err="1" smtClean="0"/>
              <a:t>chs</a:t>
            </a:r>
            <a:r>
              <a:rPr lang="en-US" dirty="0" err="1" smtClean="0"/>
              <a:t>en</a:t>
            </a:r>
            <a:r>
              <a:rPr lang="en-US" dirty="0" smtClean="0"/>
              <a:t>, </a:t>
            </a:r>
            <a:r>
              <a:rPr lang="en-US" dirty="0" err="1" smtClean="0"/>
              <a:t>sch</a:t>
            </a:r>
            <a:r>
              <a:rPr lang="en-US" dirty="0" smtClean="0"/>
              <a:t> [</a:t>
            </a:r>
            <a:r>
              <a:rPr lang="en-US" dirty="0" smtClean="0">
                <a:cs typeface="Arial" charset="0"/>
              </a:rPr>
              <a:t>š</a:t>
            </a:r>
            <a:r>
              <a:rPr lang="en-US" dirty="0" smtClean="0"/>
              <a:t>] </a:t>
            </a:r>
            <a:r>
              <a:rPr lang="en-US" b="1" dirty="0" err="1" smtClean="0"/>
              <a:t>sch</a:t>
            </a:r>
            <a:r>
              <a:rPr lang="en-US" dirty="0" err="1" smtClean="0">
                <a:cs typeface="Arial" charset="0"/>
              </a:rPr>
              <a:t>ön</a:t>
            </a:r>
            <a:r>
              <a:rPr lang="en-US" dirty="0" smtClean="0">
                <a:cs typeface="Arial" charset="0"/>
              </a:rPr>
              <a:t>.</a:t>
            </a:r>
          </a:p>
          <a:p>
            <a:pPr eaLnBrk="1" hangingPunct="1">
              <a:buFontTx/>
              <a:buNone/>
            </a:pPr>
            <a:endParaRPr lang="ru-RU" dirty="0" smtClean="0"/>
          </a:p>
        </p:txBody>
      </p:sp>
      <p:sp>
        <p:nvSpPr>
          <p:cNvPr id="14339" name="Номер слайда 4"/>
          <p:cNvSpPr>
            <a:spLocks noGrp="1"/>
          </p:cNvSpPr>
          <p:nvPr>
            <p:ph type="sldNum" sz="quarter" idx="12"/>
          </p:nvPr>
        </p:nvSpPr>
        <p:spPr>
          <a:noFill/>
        </p:spPr>
        <p:txBody>
          <a:bodyPr/>
          <a:lstStyle/>
          <a:p>
            <a:fld id="{197334D3-C029-4698-AA42-46FDC3F890E6}" type="slidenum">
              <a:rPr lang="ru-RU"/>
              <a:pPr/>
              <a:t>20</a:t>
            </a:fld>
            <a:endParaRPr lang="ru-RU"/>
          </a:p>
        </p:txBody>
      </p:sp>
      <p:pic>
        <p:nvPicPr>
          <p:cNvPr id="4" name="Picture 3" descr="C:\Users\Галым\Desktop\2 иностр яз\1Ю.tif"/>
          <p:cNvPicPr>
            <a:picLocks noChangeAspect="1" noChangeArrowheads="1"/>
          </p:cNvPicPr>
          <p:nvPr/>
        </p:nvPicPr>
        <p:blipFill>
          <a:blip r:embed="rId2" cstate="print"/>
          <a:srcRect/>
          <a:stretch>
            <a:fillRect/>
          </a:stretch>
        </p:blipFill>
        <p:spPr bwMode="auto">
          <a:xfrm>
            <a:off x="6010446" y="2643182"/>
            <a:ext cx="3133554" cy="400050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2483768" y="530352"/>
            <a:ext cx="6203032" cy="4187952"/>
          </a:xfrm>
        </p:spPr>
        <p:txBody>
          <a:bodyPr>
            <a:normAutofit fontScale="85000" lnSpcReduction="20000"/>
          </a:bodyPr>
          <a:lstStyle/>
          <a:p>
            <a:pPr eaLnBrk="1" hangingPunct="1">
              <a:buFontTx/>
              <a:buNone/>
            </a:pPr>
            <a:r>
              <a:rPr lang="kk-KZ" sz="2800" dirty="0" smtClean="0"/>
              <a:t>Екпін динамикалық, екпін бірінші буынға түседі. </a:t>
            </a:r>
          </a:p>
          <a:p>
            <a:pPr eaLnBrk="1" hangingPunct="1">
              <a:buFontTx/>
              <a:buNone/>
            </a:pPr>
            <a:r>
              <a:rPr lang="kk-KZ" sz="2800" dirty="0" smtClean="0"/>
              <a:t>Зат есім тек, түр, септік және белгілілік және белгісіздік категорияларымен ерекшеленеді. </a:t>
            </a:r>
          </a:p>
          <a:p>
            <a:pPr eaLnBrk="1" hangingPunct="1">
              <a:buFontTx/>
              <a:buNone/>
            </a:pPr>
            <a:r>
              <a:rPr lang="kk-KZ" sz="2800" dirty="0" smtClean="0"/>
              <a:t>Зат есімнің көпше түрі –e, -er, -(e)n, -s, нөлдік жалғау жалғаумен жасалынады. Мысалы, </a:t>
            </a:r>
            <a:r>
              <a:rPr lang="nl-NL" sz="2800" dirty="0" smtClean="0"/>
              <a:t>Tisch-Tische, Feld-Felder, Auge-Augen, Lehrer-Lehrer, Kraft-K</a:t>
            </a:r>
            <a:r>
              <a:rPr lang="en-US" sz="2800" dirty="0" err="1" smtClean="0"/>
              <a:t>r</a:t>
            </a:r>
            <a:r>
              <a:rPr lang="en-US" sz="2800" dirty="0" err="1" smtClean="0">
                <a:cs typeface="Arial" charset="0"/>
              </a:rPr>
              <a:t>ä</a:t>
            </a:r>
            <a:r>
              <a:rPr lang="nl-NL" sz="2800" dirty="0" smtClean="0"/>
              <a:t>fte, Kino-Kinos. </a:t>
            </a:r>
            <a:endParaRPr lang="kk-KZ" sz="2800" dirty="0" smtClean="0"/>
          </a:p>
          <a:p>
            <a:pPr eaLnBrk="1" hangingPunct="1">
              <a:buFontTx/>
              <a:buNone/>
            </a:pPr>
            <a:r>
              <a:rPr lang="kk-KZ" sz="2800" dirty="0" smtClean="0"/>
              <a:t>Сын есімдер әлді, әлсіз және аралас  септеумен ерекшеленеді. </a:t>
            </a:r>
            <a:endParaRPr lang="ru-RU" sz="2800" dirty="0" smtClean="0"/>
          </a:p>
        </p:txBody>
      </p:sp>
      <p:sp>
        <p:nvSpPr>
          <p:cNvPr id="15363" name="Номер слайда 4"/>
          <p:cNvSpPr>
            <a:spLocks noGrp="1"/>
          </p:cNvSpPr>
          <p:nvPr>
            <p:ph type="sldNum" sz="quarter" idx="12"/>
          </p:nvPr>
        </p:nvSpPr>
        <p:spPr>
          <a:noFill/>
        </p:spPr>
        <p:txBody>
          <a:bodyPr/>
          <a:lstStyle/>
          <a:p>
            <a:fld id="{77E73D59-B781-4C42-A3DB-CE5C0E45C8A6}" type="slidenum">
              <a:rPr lang="ru-RU"/>
              <a:pPr/>
              <a:t>21</a:t>
            </a:fld>
            <a:endParaRPr lang="ru-RU"/>
          </a:p>
        </p:txBody>
      </p:sp>
      <p:pic>
        <p:nvPicPr>
          <p:cNvPr id="4" name="Picture 2" descr="C:\Users\Галым\Desktop\2 иностр яз\1.tif"/>
          <p:cNvPicPr>
            <a:picLocks noChangeAspect="1" noChangeArrowheads="1"/>
          </p:cNvPicPr>
          <p:nvPr/>
        </p:nvPicPr>
        <p:blipFill>
          <a:blip r:embed="rId2" cstate="print"/>
          <a:srcRect/>
          <a:stretch>
            <a:fillRect/>
          </a:stretch>
        </p:blipFill>
        <p:spPr bwMode="auto">
          <a:xfrm>
            <a:off x="0" y="2582480"/>
            <a:ext cx="3000365" cy="427552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502920" y="530352"/>
            <a:ext cx="5293216" cy="4187952"/>
          </a:xfrm>
        </p:spPr>
        <p:txBody>
          <a:bodyPr>
            <a:normAutofit fontScale="92500" lnSpcReduction="10000"/>
          </a:bodyPr>
          <a:lstStyle/>
          <a:p>
            <a:pPr eaLnBrk="1" hangingPunct="1">
              <a:buFontTx/>
              <a:buNone/>
            </a:pPr>
            <a:r>
              <a:rPr lang="kk-KZ" dirty="0" smtClean="0"/>
              <a:t>Етістіктер әлді, әлсіз және дұрыс емес етістіктер деп ажыратылады. </a:t>
            </a:r>
          </a:p>
          <a:p>
            <a:pPr eaLnBrk="1" hangingPunct="1">
              <a:buFontTx/>
              <a:buNone/>
            </a:pPr>
            <a:r>
              <a:rPr lang="kk-KZ" dirty="0" smtClean="0"/>
              <a:t>Лексика. Неміс тіліндегі кірме сөздер латын тілінен (Strasse, Fenster, Nonne, Altar, Schule), грек (Kirche, Bibel, Geographie, Philosoph), француз тілінен (Musik, Armee, Mode) енген.</a:t>
            </a:r>
            <a:endParaRPr lang="ru-RU" dirty="0" smtClean="0"/>
          </a:p>
        </p:txBody>
      </p:sp>
      <p:sp>
        <p:nvSpPr>
          <p:cNvPr id="16387" name="Номер слайда 4"/>
          <p:cNvSpPr>
            <a:spLocks noGrp="1"/>
          </p:cNvSpPr>
          <p:nvPr>
            <p:ph type="sldNum" sz="quarter" idx="12"/>
          </p:nvPr>
        </p:nvSpPr>
        <p:spPr>
          <a:noFill/>
        </p:spPr>
        <p:txBody>
          <a:bodyPr/>
          <a:lstStyle/>
          <a:p>
            <a:fld id="{32B78AA2-3D01-48C3-841E-C03D1042619B}" type="slidenum">
              <a:rPr lang="ru-RU"/>
              <a:pPr/>
              <a:t>22</a:t>
            </a:fld>
            <a:endParaRPr lang="ru-RU"/>
          </a:p>
        </p:txBody>
      </p:sp>
      <p:pic>
        <p:nvPicPr>
          <p:cNvPr id="4" name="Picture 3" descr="C:\Users\Галым\Desktop\2 иностр яз\1Ю.tif"/>
          <p:cNvPicPr>
            <a:picLocks noChangeAspect="1" noChangeArrowheads="1"/>
          </p:cNvPicPr>
          <p:nvPr/>
        </p:nvPicPr>
        <p:blipFill>
          <a:blip r:embed="rId2" cstate="print"/>
          <a:srcRect/>
          <a:stretch>
            <a:fillRect/>
          </a:stretch>
        </p:blipFill>
        <p:spPr bwMode="auto">
          <a:xfrm>
            <a:off x="6010446" y="2643182"/>
            <a:ext cx="3133554" cy="400050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620713"/>
            <a:ext cx="7772400" cy="576262"/>
          </a:xfrm>
        </p:spPr>
        <p:txBody>
          <a:bodyPr>
            <a:normAutofit fontScale="90000"/>
          </a:bodyPr>
          <a:lstStyle/>
          <a:p>
            <a:pPr eaLnBrk="1" hangingPunct="1"/>
            <a:r>
              <a:rPr lang="kk-KZ" sz="4000" b="1" smtClean="0">
                <a:latin typeface="Times New Roman" pitchFamily="18" charset="0"/>
              </a:rPr>
              <a:t>Нидерланд тілі</a:t>
            </a:r>
            <a:endParaRPr lang="ru-RU" sz="4000" b="1" smtClean="0">
              <a:latin typeface="Times New Roman" pitchFamily="18" charset="0"/>
            </a:endParaRPr>
          </a:p>
        </p:txBody>
      </p:sp>
      <p:sp>
        <p:nvSpPr>
          <p:cNvPr id="3075" name="Rectangle 3"/>
          <p:cNvSpPr>
            <a:spLocks noGrp="1" noChangeArrowheads="1"/>
          </p:cNvSpPr>
          <p:nvPr>
            <p:ph type="subTitle" idx="1"/>
          </p:nvPr>
        </p:nvSpPr>
        <p:spPr>
          <a:xfrm>
            <a:off x="3347864" y="1484313"/>
            <a:ext cx="4969049" cy="4154487"/>
          </a:xfrm>
        </p:spPr>
        <p:txBody>
          <a:bodyPr>
            <a:normAutofit lnSpcReduction="10000"/>
          </a:bodyPr>
          <a:lstStyle/>
          <a:p>
            <a:pPr algn="just" eaLnBrk="1" hangingPunct="1">
              <a:lnSpc>
                <a:spcPct val="90000"/>
              </a:lnSpc>
            </a:pPr>
            <a:r>
              <a:rPr lang="kk-KZ" dirty="0" smtClean="0">
                <a:latin typeface="Times New Roman" pitchFamily="18" charset="0"/>
              </a:rPr>
              <a:t>Грамматика</a:t>
            </a:r>
          </a:p>
          <a:p>
            <a:pPr algn="just" eaLnBrk="1" hangingPunct="1">
              <a:lnSpc>
                <a:spcPct val="90000"/>
              </a:lnSpc>
            </a:pPr>
            <a:r>
              <a:rPr lang="kk-KZ" sz="2000" i="1" dirty="0" smtClean="0">
                <a:latin typeface="Times New Roman" pitchFamily="18" charset="0"/>
              </a:rPr>
              <a:t>Зат есім.</a:t>
            </a:r>
          </a:p>
          <a:p>
            <a:pPr algn="just" eaLnBrk="1" hangingPunct="1">
              <a:lnSpc>
                <a:spcPct val="90000"/>
              </a:lnSpc>
            </a:pPr>
            <a:r>
              <a:rPr lang="kk-KZ" sz="1900" dirty="0" smtClean="0">
                <a:latin typeface="Times New Roman" pitchFamily="18" charset="0"/>
              </a:rPr>
              <a:t>Екі грамматикалық род категориясы тән:</a:t>
            </a:r>
          </a:p>
          <a:p>
            <a:pPr algn="just" eaLnBrk="1" hangingPunct="1">
              <a:lnSpc>
                <a:spcPct val="90000"/>
              </a:lnSpc>
            </a:pPr>
            <a:r>
              <a:rPr lang="ru-RU" sz="1900" dirty="0" smtClean="0">
                <a:latin typeface="Times New Roman" pitchFamily="18" charset="0"/>
              </a:rPr>
              <a:t>1. </a:t>
            </a:r>
            <a:r>
              <a:rPr lang="kk-KZ" sz="1900" dirty="0" smtClean="0">
                <a:latin typeface="Times New Roman" pitchFamily="18" charset="0"/>
              </a:rPr>
              <a:t>Жалпы </a:t>
            </a:r>
            <a:r>
              <a:rPr lang="ru-RU" sz="1900" dirty="0" smtClean="0">
                <a:latin typeface="Times New Roman" pitchFamily="18" charset="0"/>
              </a:rPr>
              <a:t>– ер </a:t>
            </a:r>
            <a:r>
              <a:rPr lang="kk-KZ" sz="1900" dirty="0" smtClean="0">
                <a:latin typeface="Times New Roman" pitchFamily="18" charset="0"/>
              </a:rPr>
              <a:t>және әйел затына қатысты.</a:t>
            </a:r>
          </a:p>
          <a:p>
            <a:pPr algn="just" eaLnBrk="1" hangingPunct="1">
              <a:lnSpc>
                <a:spcPct val="90000"/>
              </a:lnSpc>
            </a:pPr>
            <a:r>
              <a:rPr lang="kk-KZ" sz="1900" dirty="0" smtClean="0">
                <a:latin typeface="Times New Roman" pitchFamily="18" charset="0"/>
              </a:rPr>
              <a:t>2. Орта тек категориясы.</a:t>
            </a:r>
          </a:p>
          <a:p>
            <a:pPr algn="just" eaLnBrk="1" hangingPunct="1">
              <a:lnSpc>
                <a:spcPct val="90000"/>
              </a:lnSpc>
            </a:pPr>
            <a:r>
              <a:rPr lang="kk-KZ" sz="1900" dirty="0" smtClean="0">
                <a:latin typeface="Times New Roman" pitchFamily="18" charset="0"/>
              </a:rPr>
              <a:t>Бірақ род категориясын белгілейтін белгі берілмеген.</a:t>
            </a:r>
          </a:p>
          <a:p>
            <a:pPr algn="just" eaLnBrk="1" hangingPunct="1">
              <a:lnSpc>
                <a:spcPct val="90000"/>
              </a:lnSpc>
            </a:pPr>
            <a:r>
              <a:rPr lang="kk-KZ" sz="1900" dirty="0" smtClean="0">
                <a:latin typeface="Times New Roman" pitchFamily="18" charset="0"/>
              </a:rPr>
              <a:t>Мысалы, </a:t>
            </a:r>
            <a:r>
              <a:rPr lang="en-US" sz="1900" dirty="0" err="1" smtClean="0">
                <a:latin typeface="Times New Roman" pitchFamily="18" charset="0"/>
              </a:rPr>
              <a:t>waard</a:t>
            </a:r>
            <a:r>
              <a:rPr lang="en-US" sz="1900" dirty="0" smtClean="0">
                <a:latin typeface="Times New Roman" pitchFamily="18" charset="0"/>
              </a:rPr>
              <a:t> – </a:t>
            </a:r>
            <a:r>
              <a:rPr lang="kk-KZ" sz="1900" dirty="0" smtClean="0">
                <a:latin typeface="Times New Roman" pitchFamily="18" charset="0"/>
              </a:rPr>
              <a:t>селезень </a:t>
            </a:r>
            <a:r>
              <a:rPr lang="ru-RU" sz="1900" dirty="0" smtClean="0">
                <a:latin typeface="Times New Roman" pitchFamily="18" charset="0"/>
              </a:rPr>
              <a:t>(</a:t>
            </a:r>
            <a:r>
              <a:rPr lang="ru-RU" sz="1900" dirty="0" err="1" smtClean="0">
                <a:latin typeface="Times New Roman" pitchFamily="18" charset="0"/>
              </a:rPr>
              <a:t>жалпы</a:t>
            </a:r>
            <a:r>
              <a:rPr lang="ru-RU" sz="1900" dirty="0" smtClean="0">
                <a:latin typeface="Times New Roman" pitchFamily="18" charset="0"/>
              </a:rPr>
              <a:t> род к.)</a:t>
            </a:r>
            <a:r>
              <a:rPr lang="kk-KZ" sz="1900" dirty="0" smtClean="0">
                <a:latin typeface="Times New Roman" pitchFamily="18" charset="0"/>
              </a:rPr>
              <a:t>, </a:t>
            </a:r>
            <a:r>
              <a:rPr lang="en-US" sz="1900" dirty="0" err="1" smtClean="0">
                <a:latin typeface="Times New Roman" pitchFamily="18" charset="0"/>
              </a:rPr>
              <a:t>paard</a:t>
            </a:r>
            <a:r>
              <a:rPr lang="en-US" sz="1900" dirty="0" smtClean="0">
                <a:latin typeface="Times New Roman" pitchFamily="18" charset="0"/>
              </a:rPr>
              <a:t> – </a:t>
            </a:r>
            <a:r>
              <a:rPr lang="kk-KZ" sz="1900" dirty="0" smtClean="0">
                <a:latin typeface="Times New Roman" pitchFamily="18" charset="0"/>
              </a:rPr>
              <a:t>жылқы </a:t>
            </a:r>
            <a:r>
              <a:rPr lang="ru-RU" sz="1900" dirty="0" smtClean="0">
                <a:latin typeface="Times New Roman" pitchFamily="18" charset="0"/>
              </a:rPr>
              <a:t>(орта род к.)</a:t>
            </a:r>
            <a:endParaRPr lang="kk-KZ" sz="1900" dirty="0" smtClean="0">
              <a:latin typeface="Times New Roman" pitchFamily="18" charset="0"/>
            </a:endParaRPr>
          </a:p>
          <a:p>
            <a:pPr algn="just" eaLnBrk="1" hangingPunct="1">
              <a:lnSpc>
                <a:spcPct val="90000"/>
              </a:lnSpc>
            </a:pPr>
            <a:r>
              <a:rPr lang="kk-KZ" sz="1900" dirty="0" smtClean="0">
                <a:latin typeface="Times New Roman" pitchFamily="18" charset="0"/>
              </a:rPr>
              <a:t>Ауызекі сөйлеуде зат есімдердің септелуі жойылған.</a:t>
            </a:r>
          </a:p>
          <a:p>
            <a:pPr algn="just" eaLnBrk="1" hangingPunct="1">
              <a:lnSpc>
                <a:spcPct val="90000"/>
              </a:lnSpc>
            </a:pPr>
            <a:r>
              <a:rPr lang="kk-KZ" sz="1900" dirty="0" smtClean="0">
                <a:latin typeface="Times New Roman" pitchFamily="18" charset="0"/>
              </a:rPr>
              <a:t>Бірақ кітаби стилде ілік септігінің қолдануы анықталған.</a:t>
            </a:r>
          </a:p>
          <a:p>
            <a:pPr algn="just" eaLnBrk="1" hangingPunct="1">
              <a:lnSpc>
                <a:spcPct val="90000"/>
              </a:lnSpc>
            </a:pPr>
            <a:r>
              <a:rPr lang="kk-KZ" sz="1900" dirty="0" smtClean="0">
                <a:latin typeface="Times New Roman" pitchFamily="18" charset="0"/>
              </a:rPr>
              <a:t>Мысалы, </a:t>
            </a:r>
            <a:r>
              <a:rPr lang="en-US" sz="1900" dirty="0" smtClean="0">
                <a:latin typeface="Times New Roman" pitchFamily="18" charset="0"/>
              </a:rPr>
              <a:t>de </a:t>
            </a:r>
            <a:r>
              <a:rPr lang="en-US" sz="1900" dirty="0" err="1" smtClean="0">
                <a:latin typeface="Times New Roman" pitchFamily="18" charset="0"/>
              </a:rPr>
              <a:t>geschidenes</a:t>
            </a:r>
            <a:r>
              <a:rPr lang="en-US" sz="1900" dirty="0" smtClean="0">
                <a:latin typeface="Times New Roman" pitchFamily="18" charset="0"/>
              </a:rPr>
              <a:t> </a:t>
            </a:r>
            <a:r>
              <a:rPr lang="en-US" sz="1900" i="1" dirty="0" err="1" smtClean="0">
                <a:latin typeface="Times New Roman" pitchFamily="18" charset="0"/>
              </a:rPr>
              <a:t>der</a:t>
            </a:r>
            <a:r>
              <a:rPr lang="en-US" sz="1900" dirty="0" smtClean="0">
                <a:latin typeface="Times New Roman" pitchFamily="18" charset="0"/>
              </a:rPr>
              <a:t> </a:t>
            </a:r>
            <a:r>
              <a:rPr lang="en-US" sz="1900" dirty="0" err="1" smtClean="0">
                <a:latin typeface="Times New Roman" pitchFamily="18" charset="0"/>
              </a:rPr>
              <a:t>Nederlandse</a:t>
            </a:r>
            <a:r>
              <a:rPr lang="en-US" sz="1900" dirty="0" smtClean="0">
                <a:latin typeface="Times New Roman" pitchFamily="18" charset="0"/>
              </a:rPr>
              <a:t> </a:t>
            </a:r>
            <a:r>
              <a:rPr lang="en-US" sz="1900" dirty="0" err="1" smtClean="0">
                <a:latin typeface="Times New Roman" pitchFamily="18" charset="0"/>
              </a:rPr>
              <a:t>taal</a:t>
            </a:r>
            <a:r>
              <a:rPr lang="en-US" sz="1900" dirty="0" smtClean="0">
                <a:latin typeface="Times New Roman" pitchFamily="18" charset="0"/>
              </a:rPr>
              <a:t> – </a:t>
            </a:r>
            <a:r>
              <a:rPr lang="kk-KZ" sz="1900" dirty="0" smtClean="0">
                <a:latin typeface="Times New Roman" pitchFamily="18" charset="0"/>
              </a:rPr>
              <a:t>Нидерланд тілінің тарихы, </a:t>
            </a:r>
            <a:r>
              <a:rPr lang="en-US" sz="1900" dirty="0" smtClean="0">
                <a:latin typeface="Times New Roman" pitchFamily="18" charset="0"/>
              </a:rPr>
              <a:t>de </a:t>
            </a:r>
            <a:r>
              <a:rPr lang="en-US" sz="1900" dirty="0" err="1" smtClean="0">
                <a:latin typeface="Times New Roman" pitchFamily="18" charset="0"/>
              </a:rPr>
              <a:t>geschidenes</a:t>
            </a:r>
            <a:r>
              <a:rPr lang="en-US" sz="1900" dirty="0" smtClean="0">
                <a:latin typeface="Times New Roman" pitchFamily="18" charset="0"/>
              </a:rPr>
              <a:t> </a:t>
            </a:r>
            <a:r>
              <a:rPr lang="en-US" sz="1900" i="1" dirty="0" smtClean="0">
                <a:latin typeface="Times New Roman" pitchFamily="18" charset="0"/>
              </a:rPr>
              <a:t>van de</a:t>
            </a:r>
            <a:r>
              <a:rPr lang="en-US" sz="1900" dirty="0" smtClean="0">
                <a:latin typeface="Times New Roman" pitchFamily="18" charset="0"/>
              </a:rPr>
              <a:t> </a:t>
            </a:r>
            <a:r>
              <a:rPr lang="en-US" sz="1900" dirty="0" err="1" smtClean="0">
                <a:latin typeface="Times New Roman" pitchFamily="18" charset="0"/>
              </a:rPr>
              <a:t>Nederlandse</a:t>
            </a:r>
            <a:r>
              <a:rPr lang="en-US" sz="1900" dirty="0" smtClean="0">
                <a:latin typeface="Times New Roman" pitchFamily="18" charset="0"/>
              </a:rPr>
              <a:t> </a:t>
            </a:r>
            <a:r>
              <a:rPr lang="en-US" sz="1900" dirty="0" err="1" smtClean="0">
                <a:latin typeface="Times New Roman" pitchFamily="18" charset="0"/>
              </a:rPr>
              <a:t>taal</a:t>
            </a:r>
            <a:endParaRPr lang="en-US" sz="1900" dirty="0" smtClean="0">
              <a:latin typeface="Times New Roman" pitchFamily="18" charset="0"/>
            </a:endParaRPr>
          </a:p>
          <a:p>
            <a:pPr eaLnBrk="1" hangingPunct="1">
              <a:lnSpc>
                <a:spcPct val="90000"/>
              </a:lnSpc>
            </a:pPr>
            <a:endParaRPr lang="en-US" sz="1900" dirty="0" smtClean="0">
              <a:latin typeface="Times New Roman" pitchFamily="18" charset="0"/>
            </a:endParaRPr>
          </a:p>
          <a:p>
            <a:pPr eaLnBrk="1" hangingPunct="1">
              <a:lnSpc>
                <a:spcPct val="90000"/>
              </a:lnSpc>
            </a:pPr>
            <a:endParaRPr lang="en-US" sz="1900" dirty="0" smtClean="0">
              <a:latin typeface="Times New Roman" pitchFamily="18" charset="0"/>
            </a:endParaRPr>
          </a:p>
          <a:p>
            <a:pPr eaLnBrk="1" hangingPunct="1">
              <a:lnSpc>
                <a:spcPct val="90000"/>
              </a:lnSpc>
            </a:pPr>
            <a:endParaRPr lang="en-US" sz="1900" dirty="0" smtClean="0">
              <a:latin typeface="Times New Roman" pitchFamily="18" charset="0"/>
            </a:endParaRPr>
          </a:p>
          <a:p>
            <a:pPr eaLnBrk="1" hangingPunct="1">
              <a:lnSpc>
                <a:spcPct val="90000"/>
              </a:lnSpc>
            </a:pPr>
            <a:endParaRPr lang="en-US" sz="1900" dirty="0" smtClean="0">
              <a:latin typeface="Times New Roman" pitchFamily="18" charset="0"/>
            </a:endParaRPr>
          </a:p>
          <a:p>
            <a:pPr eaLnBrk="1" hangingPunct="1">
              <a:lnSpc>
                <a:spcPct val="90000"/>
              </a:lnSpc>
            </a:pPr>
            <a:endParaRPr lang="en-US" sz="1900" dirty="0" smtClean="0">
              <a:latin typeface="Times New Roman" pitchFamily="18" charset="0"/>
            </a:endParaRPr>
          </a:p>
          <a:p>
            <a:pPr eaLnBrk="1" hangingPunct="1">
              <a:lnSpc>
                <a:spcPct val="90000"/>
              </a:lnSpc>
            </a:pPr>
            <a:endParaRPr lang="en-US" sz="1900" dirty="0" smtClean="0">
              <a:latin typeface="Times New Roman" pitchFamily="18" charset="0"/>
            </a:endParaRPr>
          </a:p>
          <a:p>
            <a:pPr eaLnBrk="1" hangingPunct="1">
              <a:lnSpc>
                <a:spcPct val="90000"/>
              </a:lnSpc>
            </a:pPr>
            <a:endParaRPr lang="ru-RU" sz="1900" dirty="0" smtClean="0">
              <a:latin typeface="Times New Roman" pitchFamily="18" charset="0"/>
            </a:endParaRPr>
          </a:p>
        </p:txBody>
      </p:sp>
      <p:sp>
        <p:nvSpPr>
          <p:cNvPr id="3076" name="Номер слайда 3"/>
          <p:cNvSpPr>
            <a:spLocks noGrp="1"/>
          </p:cNvSpPr>
          <p:nvPr>
            <p:ph type="sldNum" sz="quarter" idx="12"/>
          </p:nvPr>
        </p:nvSpPr>
        <p:spPr>
          <a:noFill/>
        </p:spPr>
        <p:txBody>
          <a:bodyPr/>
          <a:lstStyle/>
          <a:p>
            <a:fld id="{B1C6BAC5-77B7-496A-842C-DAC521C65D7F}" type="slidenum">
              <a:rPr lang="ru-RU" smtClean="0"/>
              <a:pPr/>
              <a:t>23</a:t>
            </a:fld>
            <a:endParaRPr lang="ru-RU" smtClean="0"/>
          </a:p>
        </p:txBody>
      </p:sp>
      <p:pic>
        <p:nvPicPr>
          <p:cNvPr id="5" name="Picture 2" descr="C:\Users\Галым\Desktop\2 иностр яз\1.tif"/>
          <p:cNvPicPr>
            <a:picLocks noChangeAspect="1" noChangeArrowheads="1"/>
          </p:cNvPicPr>
          <p:nvPr/>
        </p:nvPicPr>
        <p:blipFill>
          <a:blip r:embed="rId2" cstate="print"/>
          <a:srcRect/>
          <a:stretch>
            <a:fillRect/>
          </a:stretch>
        </p:blipFill>
        <p:spPr bwMode="auto">
          <a:xfrm>
            <a:off x="0" y="2582480"/>
            <a:ext cx="3000365" cy="427552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467544" y="476672"/>
            <a:ext cx="6336704" cy="5327650"/>
          </a:xfrm>
        </p:spPr>
        <p:txBody>
          <a:bodyPr/>
          <a:lstStyle/>
          <a:p>
            <a:pPr eaLnBrk="1" hangingPunct="1">
              <a:lnSpc>
                <a:spcPct val="90000"/>
              </a:lnSpc>
              <a:buFont typeface="Wingdings" pitchFamily="2" charset="2"/>
              <a:buNone/>
            </a:pPr>
            <a:r>
              <a:rPr lang="kk-KZ" sz="1800" dirty="0" smtClean="0">
                <a:latin typeface="Times New Roman" pitchFamily="18" charset="0"/>
              </a:rPr>
              <a:t>Зат есімдердің ара</a:t>
            </a:r>
            <a:r>
              <a:rPr lang="ru-RU" sz="1800" dirty="0" smtClean="0">
                <a:latin typeface="Times New Roman" pitchFamily="18" charset="0"/>
              </a:rPr>
              <a:t>-</a:t>
            </a:r>
            <a:r>
              <a:rPr lang="kk-KZ" sz="1800" dirty="0" smtClean="0">
                <a:latin typeface="Times New Roman" pitchFamily="18" charset="0"/>
              </a:rPr>
              <a:t>қатынасын сөз тәртібі мен предлогтар арқылы жеткізеді.</a:t>
            </a:r>
          </a:p>
          <a:p>
            <a:pPr eaLnBrk="1" hangingPunct="1">
              <a:lnSpc>
                <a:spcPct val="90000"/>
              </a:lnSpc>
              <a:buFont typeface="Wingdings" pitchFamily="2" charset="2"/>
              <a:buNone/>
            </a:pPr>
            <a:r>
              <a:rPr lang="kk-KZ" sz="1800" dirty="0" smtClean="0">
                <a:latin typeface="Times New Roman" pitchFamily="18" charset="0"/>
              </a:rPr>
              <a:t>Мысалы, </a:t>
            </a:r>
            <a:r>
              <a:rPr lang="en-US" sz="1800" dirty="0" err="1" smtClean="0">
                <a:latin typeface="Times New Roman" pitchFamily="18" charset="0"/>
              </a:rPr>
              <a:t>Zij</a:t>
            </a:r>
            <a:r>
              <a:rPr lang="en-US" sz="1800" dirty="0" smtClean="0">
                <a:latin typeface="Times New Roman" pitchFamily="18" charset="0"/>
              </a:rPr>
              <a:t> </a:t>
            </a:r>
            <a:r>
              <a:rPr lang="en-US" sz="1800" dirty="0" err="1" smtClean="0">
                <a:latin typeface="Times New Roman" pitchFamily="18" charset="0"/>
              </a:rPr>
              <a:t>vertelde</a:t>
            </a:r>
            <a:r>
              <a:rPr lang="en-US" sz="1800" dirty="0" smtClean="0">
                <a:latin typeface="Times New Roman" pitchFamily="18" charset="0"/>
              </a:rPr>
              <a:t> de </a:t>
            </a:r>
            <a:r>
              <a:rPr lang="en-US" sz="1800" dirty="0" err="1" smtClean="0">
                <a:latin typeface="Times New Roman" pitchFamily="18" charset="0"/>
              </a:rPr>
              <a:t>leraar</a:t>
            </a:r>
            <a:r>
              <a:rPr lang="en-US" sz="1800" dirty="0" smtClean="0">
                <a:latin typeface="Times New Roman" pitchFamily="18" charset="0"/>
              </a:rPr>
              <a:t> de </a:t>
            </a:r>
            <a:r>
              <a:rPr lang="en-US" sz="1800" dirty="0" err="1" smtClean="0">
                <a:latin typeface="Times New Roman" pitchFamily="18" charset="0"/>
              </a:rPr>
              <a:t>hele</a:t>
            </a:r>
            <a:r>
              <a:rPr lang="en-US" sz="1800" dirty="0" smtClean="0">
                <a:latin typeface="Times New Roman" pitchFamily="18" charset="0"/>
              </a:rPr>
              <a:t> </a:t>
            </a:r>
            <a:r>
              <a:rPr lang="en-US" sz="1800" dirty="0" err="1" smtClean="0">
                <a:latin typeface="Times New Roman" pitchFamily="18" charset="0"/>
              </a:rPr>
              <a:t>geschiedenes</a:t>
            </a:r>
            <a:r>
              <a:rPr lang="en-US" sz="1800" dirty="0" smtClean="0">
                <a:latin typeface="Times New Roman" pitchFamily="18" charset="0"/>
              </a:rPr>
              <a:t> – </a:t>
            </a:r>
            <a:r>
              <a:rPr lang="kk-KZ" sz="1800" dirty="0" smtClean="0">
                <a:latin typeface="Times New Roman" pitchFamily="18" charset="0"/>
              </a:rPr>
              <a:t>Ол оқытушыға барлық әңгімені айтып берді. </a:t>
            </a:r>
            <a:r>
              <a:rPr lang="ru-RU" sz="1800" dirty="0" smtClean="0">
                <a:latin typeface="Times New Roman" pitchFamily="18" charset="0"/>
              </a:rPr>
              <a:t>(</a:t>
            </a:r>
            <a:r>
              <a:rPr lang="kk-KZ" sz="1800" dirty="0" smtClean="0">
                <a:latin typeface="Times New Roman" pitchFamily="18" charset="0"/>
              </a:rPr>
              <a:t>Она рассказала учителю всю историю.)</a:t>
            </a:r>
          </a:p>
          <a:p>
            <a:pPr eaLnBrk="1" hangingPunct="1">
              <a:lnSpc>
                <a:spcPct val="90000"/>
              </a:lnSpc>
              <a:buFont typeface="Wingdings" pitchFamily="2" charset="2"/>
              <a:buNone/>
            </a:pPr>
            <a:r>
              <a:rPr lang="kk-KZ" sz="1800" b="1" dirty="0" smtClean="0">
                <a:latin typeface="Times New Roman" pitchFamily="18" charset="0"/>
              </a:rPr>
              <a:t>Зат есімдердің көпше түрі</a:t>
            </a:r>
            <a:r>
              <a:rPr lang="kk-KZ" sz="1800" dirty="0" smtClean="0">
                <a:latin typeface="Times New Roman" pitchFamily="18" charset="0"/>
              </a:rPr>
              <a:t>: </a:t>
            </a:r>
          </a:p>
          <a:p>
            <a:pPr eaLnBrk="1" hangingPunct="1">
              <a:lnSpc>
                <a:spcPct val="90000"/>
              </a:lnSpc>
              <a:buFont typeface="Wingdings" pitchFamily="2" charset="2"/>
              <a:buNone/>
            </a:pPr>
            <a:r>
              <a:rPr lang="kk-KZ" sz="1800" dirty="0" smtClean="0">
                <a:latin typeface="Times New Roman" pitchFamily="18" charset="0"/>
              </a:rPr>
              <a:t>Айтып кеткеннен басқа, дауысты дыбыстың сапалы алмасуына қатысты:</a:t>
            </a:r>
          </a:p>
          <a:p>
            <a:pPr eaLnBrk="1" hangingPunct="1">
              <a:lnSpc>
                <a:spcPct val="90000"/>
              </a:lnSpc>
              <a:buFont typeface="Wingdings" pitchFamily="2" charset="2"/>
              <a:buNone/>
            </a:pPr>
            <a:r>
              <a:rPr lang="en-US" sz="1800" dirty="0" smtClean="0">
                <a:latin typeface="Times New Roman" pitchFamily="18" charset="0"/>
              </a:rPr>
              <a:t>d</a:t>
            </a:r>
            <a:r>
              <a:rPr lang="en-US" sz="1800" i="1" dirty="0" smtClean="0">
                <a:latin typeface="Times New Roman" pitchFamily="18" charset="0"/>
              </a:rPr>
              <a:t>a</a:t>
            </a:r>
            <a:r>
              <a:rPr lang="en-US" sz="1800" dirty="0" smtClean="0">
                <a:latin typeface="Times New Roman" pitchFamily="18" charset="0"/>
              </a:rPr>
              <a:t>g – </a:t>
            </a:r>
            <a:r>
              <a:rPr lang="en-US" sz="1800" dirty="0" err="1" smtClean="0">
                <a:latin typeface="Times New Roman" pitchFamily="18" charset="0"/>
              </a:rPr>
              <a:t>dag</a:t>
            </a:r>
            <a:r>
              <a:rPr lang="en-US" sz="1800" i="1" dirty="0" err="1" smtClean="0">
                <a:latin typeface="Times New Roman" pitchFamily="18" charset="0"/>
              </a:rPr>
              <a:t>e</a:t>
            </a:r>
            <a:r>
              <a:rPr lang="en-US" sz="1800" dirty="0" err="1" smtClean="0">
                <a:latin typeface="Times New Roman" pitchFamily="18" charset="0"/>
              </a:rPr>
              <a:t>n</a:t>
            </a:r>
            <a:r>
              <a:rPr lang="en-US" sz="1800" dirty="0" smtClean="0">
                <a:latin typeface="Times New Roman" pitchFamily="18" charset="0"/>
              </a:rPr>
              <a:t> </a:t>
            </a:r>
            <a:r>
              <a:rPr lang="ru-RU" sz="1800" dirty="0" smtClean="0">
                <a:latin typeface="Times New Roman" pitchFamily="18" charset="0"/>
              </a:rPr>
              <a:t>(</a:t>
            </a:r>
            <a:r>
              <a:rPr lang="kk-KZ" sz="1800" dirty="0" smtClean="0">
                <a:latin typeface="Times New Roman" pitchFamily="18" charset="0"/>
              </a:rPr>
              <a:t>күн - күндер)</a:t>
            </a:r>
            <a:r>
              <a:rPr lang="en-US" sz="1800" dirty="0" smtClean="0">
                <a:latin typeface="Times New Roman" pitchFamily="18" charset="0"/>
              </a:rPr>
              <a:t>, p</a:t>
            </a:r>
            <a:r>
              <a:rPr lang="en-US" sz="1800" i="1" dirty="0" smtClean="0">
                <a:latin typeface="Times New Roman" pitchFamily="18" charset="0"/>
              </a:rPr>
              <a:t>a</a:t>
            </a:r>
            <a:r>
              <a:rPr lang="en-US" sz="1800" dirty="0" smtClean="0">
                <a:latin typeface="Times New Roman" pitchFamily="18" charset="0"/>
              </a:rPr>
              <a:t>d – </a:t>
            </a:r>
            <a:r>
              <a:rPr lang="en-US" sz="1800" dirty="0" err="1" smtClean="0">
                <a:latin typeface="Times New Roman" pitchFamily="18" charset="0"/>
              </a:rPr>
              <a:t>pad</a:t>
            </a:r>
            <a:r>
              <a:rPr lang="en-US" sz="1800" i="1" dirty="0" err="1" smtClean="0">
                <a:latin typeface="Times New Roman" pitchFamily="18" charset="0"/>
              </a:rPr>
              <a:t>e</a:t>
            </a:r>
            <a:r>
              <a:rPr lang="en-US" sz="1800" dirty="0" err="1" smtClean="0">
                <a:latin typeface="Times New Roman" pitchFamily="18" charset="0"/>
              </a:rPr>
              <a:t>n</a:t>
            </a:r>
            <a:r>
              <a:rPr lang="kk-KZ" sz="1800" dirty="0" smtClean="0">
                <a:latin typeface="Times New Roman" pitchFamily="18" charset="0"/>
              </a:rPr>
              <a:t> </a:t>
            </a:r>
            <a:r>
              <a:rPr lang="ru-RU" sz="1800" dirty="0" smtClean="0">
                <a:latin typeface="Times New Roman" pitchFamily="18" charset="0"/>
              </a:rPr>
              <a:t>(ж</a:t>
            </a:r>
            <a:r>
              <a:rPr lang="kk-KZ" sz="1800" dirty="0" smtClean="0">
                <a:latin typeface="Times New Roman" pitchFamily="18" charset="0"/>
              </a:rPr>
              <a:t>ү</a:t>
            </a:r>
            <a:r>
              <a:rPr lang="ru-RU" sz="1800" dirty="0" err="1" smtClean="0">
                <a:latin typeface="Times New Roman" pitchFamily="18" charset="0"/>
              </a:rPr>
              <a:t>ретін</a:t>
            </a:r>
            <a:r>
              <a:rPr lang="ru-RU" sz="1800" dirty="0" smtClean="0">
                <a:latin typeface="Times New Roman" pitchFamily="18" charset="0"/>
              </a:rPr>
              <a:t> </a:t>
            </a:r>
            <a:r>
              <a:rPr lang="ru-RU" sz="1800" dirty="0" err="1" smtClean="0">
                <a:latin typeface="Times New Roman" pitchFamily="18" charset="0"/>
              </a:rPr>
              <a:t>жол</a:t>
            </a:r>
            <a:r>
              <a:rPr lang="ru-RU" sz="1800" dirty="0" smtClean="0">
                <a:latin typeface="Times New Roman" pitchFamily="18" charset="0"/>
              </a:rPr>
              <a:t>)</a:t>
            </a:r>
            <a:r>
              <a:rPr lang="en-US" sz="1800" dirty="0" smtClean="0">
                <a:latin typeface="Times New Roman" pitchFamily="18" charset="0"/>
              </a:rPr>
              <a:t>, </a:t>
            </a:r>
            <a:r>
              <a:rPr lang="en-US" sz="1800" dirty="0" err="1" smtClean="0">
                <a:latin typeface="Times New Roman" pitchFamily="18" charset="0"/>
              </a:rPr>
              <a:t>st</a:t>
            </a:r>
            <a:r>
              <a:rPr lang="en-US" sz="1800" i="1" dirty="0" err="1" smtClean="0">
                <a:latin typeface="Times New Roman" pitchFamily="18" charset="0"/>
              </a:rPr>
              <a:t>a</a:t>
            </a:r>
            <a:r>
              <a:rPr lang="en-US" sz="1800" dirty="0" err="1" smtClean="0">
                <a:latin typeface="Times New Roman" pitchFamily="18" charset="0"/>
              </a:rPr>
              <a:t>d</a:t>
            </a:r>
            <a:r>
              <a:rPr lang="en-US" sz="1800" dirty="0" smtClean="0">
                <a:latin typeface="Times New Roman" pitchFamily="18" charset="0"/>
              </a:rPr>
              <a:t> – </a:t>
            </a:r>
            <a:r>
              <a:rPr lang="en-US" sz="1800" dirty="0" err="1" smtClean="0">
                <a:latin typeface="Times New Roman" pitchFamily="18" charset="0"/>
              </a:rPr>
              <a:t>st</a:t>
            </a:r>
            <a:r>
              <a:rPr lang="en-US" sz="1800" i="1" dirty="0" err="1" smtClean="0">
                <a:latin typeface="Times New Roman" pitchFamily="18" charset="0"/>
              </a:rPr>
              <a:t>e</a:t>
            </a:r>
            <a:r>
              <a:rPr lang="en-US" sz="1800" dirty="0" err="1" smtClean="0">
                <a:latin typeface="Times New Roman" pitchFamily="18" charset="0"/>
              </a:rPr>
              <a:t>den</a:t>
            </a:r>
            <a:r>
              <a:rPr lang="kk-KZ" sz="1800" dirty="0" smtClean="0">
                <a:latin typeface="Times New Roman" pitchFamily="18" charset="0"/>
              </a:rPr>
              <a:t> </a:t>
            </a:r>
            <a:r>
              <a:rPr lang="ru-RU" sz="1800" dirty="0" smtClean="0">
                <a:latin typeface="Times New Roman" pitchFamily="18" charset="0"/>
              </a:rPr>
              <a:t>(</a:t>
            </a:r>
            <a:r>
              <a:rPr lang="kk-KZ" sz="1800" dirty="0" smtClean="0">
                <a:latin typeface="Times New Roman" pitchFamily="18" charset="0"/>
              </a:rPr>
              <a:t>қ</a:t>
            </a:r>
            <a:r>
              <a:rPr lang="ru-RU" sz="1800" dirty="0" smtClean="0">
                <a:latin typeface="Times New Roman" pitchFamily="18" charset="0"/>
              </a:rPr>
              <a:t>ала)</a:t>
            </a:r>
            <a:r>
              <a:rPr lang="en-US" sz="1800" dirty="0" smtClean="0">
                <a:latin typeface="Times New Roman" pitchFamily="18" charset="0"/>
              </a:rPr>
              <a:t>, l</a:t>
            </a:r>
            <a:r>
              <a:rPr lang="en-US" sz="1800" i="1" dirty="0" smtClean="0">
                <a:latin typeface="Times New Roman" pitchFamily="18" charset="0"/>
              </a:rPr>
              <a:t>i</a:t>
            </a:r>
            <a:r>
              <a:rPr lang="en-US" sz="1800" dirty="0" smtClean="0">
                <a:latin typeface="Times New Roman" pitchFamily="18" charset="0"/>
              </a:rPr>
              <a:t>d - </a:t>
            </a:r>
            <a:r>
              <a:rPr lang="en-US" sz="1800" dirty="0" err="1" smtClean="0">
                <a:latin typeface="Times New Roman" pitchFamily="18" charset="0"/>
              </a:rPr>
              <a:t>l</a:t>
            </a:r>
            <a:r>
              <a:rPr lang="en-US" sz="1800" i="1" dirty="0" err="1" smtClean="0">
                <a:latin typeface="Times New Roman" pitchFamily="18" charset="0"/>
              </a:rPr>
              <a:t>e</a:t>
            </a:r>
            <a:r>
              <a:rPr lang="en-US" sz="1800" dirty="0" err="1" smtClean="0">
                <a:latin typeface="Times New Roman" pitchFamily="18" charset="0"/>
              </a:rPr>
              <a:t>den</a:t>
            </a:r>
            <a:r>
              <a:rPr lang="en-US" sz="1800" dirty="0" smtClean="0">
                <a:latin typeface="Times New Roman" pitchFamily="18" charset="0"/>
              </a:rPr>
              <a:t> </a:t>
            </a:r>
            <a:r>
              <a:rPr lang="ru-RU" sz="1800" dirty="0" smtClean="0">
                <a:latin typeface="Times New Roman" pitchFamily="18" charset="0"/>
              </a:rPr>
              <a:t>(м</a:t>
            </a:r>
            <a:r>
              <a:rPr lang="kk-KZ" sz="1800" dirty="0" smtClean="0">
                <a:latin typeface="Times New Roman" pitchFamily="18" charset="0"/>
              </a:rPr>
              <a:t>үше</a:t>
            </a:r>
            <a:r>
              <a:rPr lang="ru-RU" sz="1800" dirty="0" smtClean="0">
                <a:latin typeface="Times New Roman" pitchFamily="18" charset="0"/>
              </a:rPr>
              <a:t>)</a:t>
            </a:r>
          </a:p>
          <a:p>
            <a:pPr eaLnBrk="1" hangingPunct="1">
              <a:lnSpc>
                <a:spcPct val="90000"/>
              </a:lnSpc>
              <a:buFont typeface="Wingdings" pitchFamily="2" charset="2"/>
              <a:buNone/>
            </a:pPr>
            <a:r>
              <a:rPr lang="kk-KZ" sz="1800" b="1" dirty="0" smtClean="0">
                <a:latin typeface="Times New Roman" pitchFamily="18" charset="0"/>
              </a:rPr>
              <a:t>Етістік.</a:t>
            </a:r>
          </a:p>
          <a:p>
            <a:pPr eaLnBrk="1" hangingPunct="1">
              <a:lnSpc>
                <a:spcPct val="90000"/>
              </a:lnSpc>
              <a:buFont typeface="Wingdings" pitchFamily="2" charset="2"/>
              <a:buNone/>
            </a:pPr>
            <a:r>
              <a:rPr lang="kk-KZ" sz="1800" dirty="0" smtClean="0">
                <a:latin typeface="Times New Roman" pitchFamily="18" charset="0"/>
              </a:rPr>
              <a:t>Етістіктер бұрыс, дұрыс және ережеге бағынбайтын етістіктер деп ажыратылады.</a:t>
            </a:r>
          </a:p>
          <a:p>
            <a:pPr eaLnBrk="1" hangingPunct="1">
              <a:lnSpc>
                <a:spcPct val="90000"/>
              </a:lnSpc>
              <a:buFont typeface="Wingdings" pitchFamily="2" charset="2"/>
              <a:buNone/>
            </a:pPr>
            <a:r>
              <a:rPr lang="kk-KZ" sz="1800" dirty="0" smtClean="0">
                <a:latin typeface="Times New Roman" pitchFamily="18" charset="0"/>
              </a:rPr>
              <a:t>Бұрыс етістіктің негізгі формасы </a:t>
            </a:r>
            <a:r>
              <a:rPr lang="ru-RU" sz="1800" dirty="0" smtClean="0">
                <a:latin typeface="Times New Roman" pitchFamily="18" charset="0"/>
              </a:rPr>
              <a:t>(инфинитив, претерит, </a:t>
            </a:r>
            <a:r>
              <a:rPr lang="ru-RU" sz="1800" dirty="0" err="1" smtClean="0">
                <a:latin typeface="Times New Roman" pitchFamily="18" charset="0"/>
              </a:rPr>
              <a:t>есімше</a:t>
            </a:r>
            <a:r>
              <a:rPr lang="ru-RU" sz="1800" dirty="0" smtClean="0">
                <a:latin typeface="Times New Roman" pitchFamily="18" charset="0"/>
              </a:rPr>
              <a:t> </a:t>
            </a:r>
            <a:r>
              <a:rPr lang="kk-KZ" sz="1800" dirty="0" smtClean="0">
                <a:latin typeface="Times New Roman" pitchFamily="18" charset="0"/>
              </a:rPr>
              <a:t>ІІ</a:t>
            </a:r>
            <a:r>
              <a:rPr lang="ru-RU" sz="1800" dirty="0" smtClean="0">
                <a:latin typeface="Times New Roman" pitchFamily="18" charset="0"/>
              </a:rPr>
              <a:t>) </a:t>
            </a:r>
            <a:r>
              <a:rPr lang="en-US" sz="1800" dirty="0" err="1" smtClean="0">
                <a:latin typeface="Times New Roman" pitchFamily="18" charset="0"/>
              </a:rPr>
              <a:t>grijpen</a:t>
            </a:r>
            <a:r>
              <a:rPr lang="en-US" sz="1800" dirty="0" smtClean="0">
                <a:latin typeface="Times New Roman" pitchFamily="18" charset="0"/>
              </a:rPr>
              <a:t> – </a:t>
            </a:r>
            <a:r>
              <a:rPr lang="en-US" sz="1800" dirty="0" err="1" smtClean="0">
                <a:latin typeface="Times New Roman" pitchFamily="18" charset="0"/>
              </a:rPr>
              <a:t>greep</a:t>
            </a:r>
            <a:r>
              <a:rPr lang="en-US" sz="1800" dirty="0" smtClean="0">
                <a:latin typeface="Times New Roman" pitchFamily="18" charset="0"/>
              </a:rPr>
              <a:t> – </a:t>
            </a:r>
            <a:r>
              <a:rPr lang="en-US" sz="1800" dirty="0" err="1" smtClean="0">
                <a:latin typeface="Times New Roman" pitchFamily="18" charset="0"/>
              </a:rPr>
              <a:t>gegrepen</a:t>
            </a:r>
            <a:r>
              <a:rPr lang="ru-RU" sz="1800" dirty="0" smtClean="0">
                <a:latin typeface="Times New Roman" pitchFamily="18" charset="0"/>
              </a:rPr>
              <a:t> -</a:t>
            </a:r>
            <a:r>
              <a:rPr lang="kk-KZ" sz="1800" dirty="0" smtClean="0">
                <a:latin typeface="Times New Roman" pitchFamily="18" charset="0"/>
              </a:rPr>
              <a:t> ұстау, хватать</a:t>
            </a:r>
          </a:p>
          <a:p>
            <a:pPr eaLnBrk="1" hangingPunct="1">
              <a:lnSpc>
                <a:spcPct val="90000"/>
              </a:lnSpc>
              <a:buFont typeface="Wingdings" pitchFamily="2" charset="2"/>
              <a:buNone/>
            </a:pPr>
            <a:r>
              <a:rPr lang="kk-KZ" sz="1800" dirty="0" smtClean="0">
                <a:latin typeface="Times New Roman" pitchFamily="18" charset="0"/>
              </a:rPr>
              <a:t>          </a:t>
            </a:r>
            <a:r>
              <a:rPr lang="en-US" sz="1800" dirty="0" err="1" smtClean="0">
                <a:latin typeface="Times New Roman" pitchFamily="18" charset="0"/>
              </a:rPr>
              <a:t>kiezen</a:t>
            </a:r>
            <a:r>
              <a:rPr lang="en-US" sz="1800" dirty="0" smtClean="0">
                <a:latin typeface="Times New Roman" pitchFamily="18" charset="0"/>
              </a:rPr>
              <a:t> – </a:t>
            </a:r>
            <a:r>
              <a:rPr lang="en-US" sz="1800" dirty="0" err="1" smtClean="0">
                <a:latin typeface="Times New Roman" pitchFamily="18" charset="0"/>
              </a:rPr>
              <a:t>koos</a:t>
            </a:r>
            <a:r>
              <a:rPr lang="en-US" sz="1800" dirty="0" smtClean="0">
                <a:latin typeface="Times New Roman" pitchFamily="18" charset="0"/>
              </a:rPr>
              <a:t> – </a:t>
            </a:r>
            <a:r>
              <a:rPr lang="en-US" sz="1800" dirty="0" err="1" smtClean="0">
                <a:latin typeface="Times New Roman" pitchFamily="18" charset="0"/>
              </a:rPr>
              <a:t>gekozen</a:t>
            </a:r>
            <a:r>
              <a:rPr lang="en-US" sz="1800" dirty="0" smtClean="0">
                <a:latin typeface="Times New Roman" pitchFamily="18" charset="0"/>
              </a:rPr>
              <a:t> – </a:t>
            </a:r>
            <a:r>
              <a:rPr lang="kk-KZ" sz="1800" dirty="0" smtClean="0">
                <a:latin typeface="Times New Roman" pitchFamily="18" charset="0"/>
              </a:rPr>
              <a:t>таңдау</a:t>
            </a:r>
          </a:p>
          <a:p>
            <a:pPr eaLnBrk="1" hangingPunct="1">
              <a:lnSpc>
                <a:spcPct val="90000"/>
              </a:lnSpc>
              <a:buFont typeface="Wingdings" pitchFamily="2" charset="2"/>
              <a:buNone/>
            </a:pPr>
            <a:r>
              <a:rPr lang="kk-KZ" sz="1800" dirty="0" smtClean="0">
                <a:latin typeface="Times New Roman" pitchFamily="18" charset="0"/>
              </a:rPr>
              <a:t>          </a:t>
            </a:r>
            <a:r>
              <a:rPr lang="en-US" sz="1800" dirty="0" err="1" smtClean="0">
                <a:latin typeface="Times New Roman" pitchFamily="18" charset="0"/>
              </a:rPr>
              <a:t>vinden</a:t>
            </a:r>
            <a:r>
              <a:rPr lang="en-US" sz="1800" dirty="0" smtClean="0">
                <a:latin typeface="Times New Roman" pitchFamily="18" charset="0"/>
              </a:rPr>
              <a:t> – </a:t>
            </a:r>
            <a:r>
              <a:rPr lang="en-US" sz="1800" dirty="0" err="1" smtClean="0">
                <a:latin typeface="Times New Roman" pitchFamily="18" charset="0"/>
              </a:rPr>
              <a:t>vond</a:t>
            </a:r>
            <a:r>
              <a:rPr lang="en-US" sz="1800" dirty="0" smtClean="0">
                <a:latin typeface="Times New Roman" pitchFamily="18" charset="0"/>
              </a:rPr>
              <a:t> – </a:t>
            </a:r>
            <a:r>
              <a:rPr lang="en-US" sz="1800" dirty="0" err="1" smtClean="0">
                <a:latin typeface="Times New Roman" pitchFamily="18" charset="0"/>
              </a:rPr>
              <a:t>gevonden</a:t>
            </a:r>
            <a:r>
              <a:rPr lang="en-US" sz="1800" dirty="0" smtClean="0">
                <a:latin typeface="Times New Roman" pitchFamily="18" charset="0"/>
              </a:rPr>
              <a:t> – </a:t>
            </a:r>
            <a:r>
              <a:rPr lang="kk-KZ" sz="1800" dirty="0" smtClean="0">
                <a:latin typeface="Times New Roman" pitchFamily="18" charset="0"/>
              </a:rPr>
              <a:t>табу</a:t>
            </a:r>
          </a:p>
          <a:p>
            <a:pPr eaLnBrk="1" hangingPunct="1">
              <a:lnSpc>
                <a:spcPct val="90000"/>
              </a:lnSpc>
              <a:buFont typeface="Wingdings" pitchFamily="2" charset="2"/>
              <a:buNone/>
            </a:pPr>
            <a:r>
              <a:rPr lang="kk-KZ" sz="1800" dirty="0" smtClean="0">
                <a:latin typeface="Times New Roman" pitchFamily="18" charset="0"/>
              </a:rPr>
              <a:t>          </a:t>
            </a:r>
            <a:r>
              <a:rPr lang="en-US" sz="1800" dirty="0" err="1" smtClean="0">
                <a:latin typeface="Times New Roman" pitchFamily="18" charset="0"/>
              </a:rPr>
              <a:t>lezen</a:t>
            </a:r>
            <a:r>
              <a:rPr lang="en-US" sz="1800" dirty="0" smtClean="0">
                <a:latin typeface="Times New Roman" pitchFamily="18" charset="0"/>
              </a:rPr>
              <a:t> – </a:t>
            </a:r>
            <a:r>
              <a:rPr lang="en-US" sz="1800" dirty="0" err="1" smtClean="0">
                <a:latin typeface="Times New Roman" pitchFamily="18" charset="0"/>
              </a:rPr>
              <a:t>las</a:t>
            </a:r>
            <a:r>
              <a:rPr lang="en-US" sz="1800" dirty="0" smtClean="0">
                <a:latin typeface="Times New Roman" pitchFamily="18" charset="0"/>
              </a:rPr>
              <a:t> – </a:t>
            </a:r>
            <a:r>
              <a:rPr lang="en-US" sz="1800" dirty="0" err="1" smtClean="0">
                <a:latin typeface="Times New Roman" pitchFamily="18" charset="0"/>
              </a:rPr>
              <a:t>gelezen</a:t>
            </a:r>
            <a:r>
              <a:rPr lang="en-US" sz="1800" dirty="0" smtClean="0">
                <a:latin typeface="Times New Roman" pitchFamily="18" charset="0"/>
              </a:rPr>
              <a:t> - </a:t>
            </a:r>
            <a:r>
              <a:rPr lang="kk-KZ" sz="1800" dirty="0" smtClean="0">
                <a:latin typeface="Times New Roman" pitchFamily="18" charset="0"/>
              </a:rPr>
              <a:t>оқу</a:t>
            </a:r>
            <a:endParaRPr lang="ru-RU" sz="1800" dirty="0" smtClean="0">
              <a:latin typeface="Times New Roman" pitchFamily="18" charset="0"/>
            </a:endParaRPr>
          </a:p>
        </p:txBody>
      </p:sp>
      <p:sp>
        <p:nvSpPr>
          <p:cNvPr id="4099" name="Номер слайда 2"/>
          <p:cNvSpPr>
            <a:spLocks noGrp="1"/>
          </p:cNvSpPr>
          <p:nvPr>
            <p:ph type="sldNum" sz="quarter" idx="12"/>
          </p:nvPr>
        </p:nvSpPr>
        <p:spPr>
          <a:noFill/>
        </p:spPr>
        <p:txBody>
          <a:bodyPr/>
          <a:lstStyle/>
          <a:p>
            <a:fld id="{F73CBE5A-6A83-4CC1-9696-7441A3DB7A16}" type="slidenum">
              <a:rPr lang="ru-RU" smtClean="0"/>
              <a:pPr/>
              <a:t>24</a:t>
            </a:fld>
            <a:endParaRPr lang="ru-RU" smtClean="0"/>
          </a:p>
        </p:txBody>
      </p:sp>
      <p:pic>
        <p:nvPicPr>
          <p:cNvPr id="4" name="Picture 3" descr="C:\Users\Галым\Desktop\2 иностр яз\1Ю.tif"/>
          <p:cNvPicPr>
            <a:picLocks noChangeAspect="1" noChangeArrowheads="1"/>
          </p:cNvPicPr>
          <p:nvPr/>
        </p:nvPicPr>
        <p:blipFill>
          <a:blip r:embed="rId2" cstate="print"/>
          <a:srcRect/>
          <a:stretch>
            <a:fillRect/>
          </a:stretch>
        </p:blipFill>
        <p:spPr bwMode="auto">
          <a:xfrm>
            <a:off x="6010446" y="2643182"/>
            <a:ext cx="3133554" cy="400050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2915816" y="333375"/>
            <a:ext cx="5570958" cy="5327650"/>
          </a:xfrm>
        </p:spPr>
        <p:txBody>
          <a:bodyPr>
            <a:normAutofit lnSpcReduction="10000"/>
          </a:bodyPr>
          <a:lstStyle/>
          <a:p>
            <a:pPr eaLnBrk="1" hangingPunct="1">
              <a:buFont typeface="Wingdings" pitchFamily="2" charset="2"/>
              <a:buNone/>
            </a:pPr>
            <a:r>
              <a:rPr lang="kk-KZ" sz="1800" dirty="0" smtClean="0">
                <a:latin typeface="Times New Roman" pitchFamily="18" charset="0"/>
              </a:rPr>
              <a:t>Дұрыс етістіктер түбірге </a:t>
            </a:r>
            <a:r>
              <a:rPr lang="en-US" sz="1800" dirty="0" smtClean="0">
                <a:latin typeface="Times New Roman" pitchFamily="18" charset="0"/>
              </a:rPr>
              <a:t>–t-/-d- </a:t>
            </a:r>
            <a:r>
              <a:rPr lang="kk-KZ" sz="1800" dirty="0" smtClean="0">
                <a:latin typeface="Times New Roman" pitchFamily="18" charset="0"/>
              </a:rPr>
              <a:t>немесе нөлдік жалғау арқылы жасалынады.</a:t>
            </a:r>
          </a:p>
          <a:p>
            <a:pPr eaLnBrk="1" hangingPunct="1">
              <a:buFont typeface="Wingdings" pitchFamily="2" charset="2"/>
              <a:buNone/>
            </a:pPr>
            <a:r>
              <a:rPr lang="kk-KZ" sz="1800" dirty="0" smtClean="0">
                <a:latin typeface="Times New Roman" pitchFamily="18" charset="0"/>
              </a:rPr>
              <a:t>Мысалы, </a:t>
            </a:r>
            <a:r>
              <a:rPr lang="en-US" sz="1800" dirty="0" err="1" smtClean="0">
                <a:latin typeface="Times New Roman" pitchFamily="18" charset="0"/>
              </a:rPr>
              <a:t>maken</a:t>
            </a:r>
            <a:r>
              <a:rPr lang="en-US" sz="1800" dirty="0" smtClean="0">
                <a:latin typeface="Times New Roman" pitchFamily="18" charset="0"/>
              </a:rPr>
              <a:t> – </a:t>
            </a:r>
            <a:r>
              <a:rPr lang="en-US" sz="1800" dirty="0" err="1" smtClean="0">
                <a:latin typeface="Times New Roman" pitchFamily="18" charset="0"/>
              </a:rPr>
              <a:t>maak</a:t>
            </a:r>
            <a:r>
              <a:rPr lang="en-US" sz="1800" b="1" dirty="0" err="1" smtClean="0">
                <a:latin typeface="Times New Roman" pitchFamily="18" charset="0"/>
              </a:rPr>
              <a:t>t</a:t>
            </a:r>
            <a:r>
              <a:rPr lang="en-US" sz="1800" dirty="0" err="1" smtClean="0">
                <a:latin typeface="Times New Roman" pitchFamily="18" charset="0"/>
              </a:rPr>
              <a:t>e</a:t>
            </a:r>
            <a:r>
              <a:rPr lang="en-US" sz="1800" dirty="0" smtClean="0">
                <a:latin typeface="Times New Roman" pitchFamily="18" charset="0"/>
              </a:rPr>
              <a:t> – </a:t>
            </a:r>
            <a:r>
              <a:rPr lang="en-US" sz="1800" dirty="0" err="1" smtClean="0">
                <a:latin typeface="Times New Roman" pitchFamily="18" charset="0"/>
              </a:rPr>
              <a:t>gemaakt</a:t>
            </a:r>
            <a:r>
              <a:rPr lang="en-US" sz="1800" dirty="0" smtClean="0">
                <a:latin typeface="Times New Roman" pitchFamily="18" charset="0"/>
              </a:rPr>
              <a:t> – </a:t>
            </a:r>
            <a:r>
              <a:rPr lang="kk-KZ" sz="1800" dirty="0" smtClean="0">
                <a:latin typeface="Times New Roman" pitchFamily="18" charset="0"/>
              </a:rPr>
              <a:t>іс әрекет жасау</a:t>
            </a:r>
            <a:endParaRPr lang="en-US" sz="1800" dirty="0" smtClean="0">
              <a:latin typeface="Times New Roman" pitchFamily="18" charset="0"/>
            </a:endParaRPr>
          </a:p>
          <a:p>
            <a:pPr eaLnBrk="1" hangingPunct="1">
              <a:buFont typeface="Wingdings" pitchFamily="2" charset="2"/>
              <a:buNone/>
            </a:pPr>
            <a:r>
              <a:rPr lang="en-US" sz="1800" dirty="0" smtClean="0">
                <a:latin typeface="Times New Roman" pitchFamily="18" charset="0"/>
              </a:rPr>
              <a:t>		</a:t>
            </a:r>
            <a:r>
              <a:rPr lang="en-US" sz="1800" dirty="0" err="1" smtClean="0">
                <a:latin typeface="Times New Roman" pitchFamily="18" charset="0"/>
              </a:rPr>
              <a:t>wonen</a:t>
            </a:r>
            <a:r>
              <a:rPr lang="en-US" sz="1800" dirty="0" smtClean="0">
                <a:latin typeface="Times New Roman" pitchFamily="18" charset="0"/>
              </a:rPr>
              <a:t> – </a:t>
            </a:r>
            <a:r>
              <a:rPr lang="en-US" sz="1800" dirty="0" err="1" smtClean="0">
                <a:latin typeface="Times New Roman" pitchFamily="18" charset="0"/>
              </a:rPr>
              <a:t>woon</a:t>
            </a:r>
            <a:r>
              <a:rPr lang="en-US" sz="1800" b="1" dirty="0" err="1" smtClean="0">
                <a:latin typeface="Times New Roman" pitchFamily="18" charset="0"/>
              </a:rPr>
              <a:t>d</a:t>
            </a:r>
            <a:r>
              <a:rPr lang="en-US" sz="1800" dirty="0" err="1" smtClean="0">
                <a:latin typeface="Times New Roman" pitchFamily="18" charset="0"/>
              </a:rPr>
              <a:t>e</a:t>
            </a:r>
            <a:r>
              <a:rPr lang="en-US" sz="1800" dirty="0" smtClean="0">
                <a:latin typeface="Times New Roman" pitchFamily="18" charset="0"/>
              </a:rPr>
              <a:t> – </a:t>
            </a:r>
            <a:r>
              <a:rPr lang="en-US" sz="1800" dirty="0" err="1" smtClean="0">
                <a:latin typeface="Times New Roman" pitchFamily="18" charset="0"/>
              </a:rPr>
              <a:t>gewoond</a:t>
            </a:r>
            <a:r>
              <a:rPr lang="en-US" sz="1800" dirty="0" smtClean="0">
                <a:latin typeface="Times New Roman" pitchFamily="18" charset="0"/>
              </a:rPr>
              <a:t> –</a:t>
            </a:r>
            <a:r>
              <a:rPr lang="kk-KZ" sz="1800" dirty="0" smtClean="0">
                <a:latin typeface="Times New Roman" pitchFamily="18" charset="0"/>
              </a:rPr>
              <a:t> жить</a:t>
            </a:r>
            <a:endParaRPr lang="en-US" sz="1800" dirty="0" smtClean="0">
              <a:latin typeface="Times New Roman" pitchFamily="18" charset="0"/>
            </a:endParaRPr>
          </a:p>
          <a:p>
            <a:pPr eaLnBrk="1" hangingPunct="1">
              <a:buFont typeface="Wingdings" pitchFamily="2" charset="2"/>
              <a:buNone/>
            </a:pPr>
            <a:r>
              <a:rPr lang="en-US" sz="1800" dirty="0" smtClean="0">
                <a:latin typeface="Times New Roman" pitchFamily="18" charset="0"/>
              </a:rPr>
              <a:t>		</a:t>
            </a:r>
            <a:r>
              <a:rPr lang="en-US" sz="1800" dirty="0" err="1" smtClean="0">
                <a:latin typeface="Times New Roman" pitchFamily="18" charset="0"/>
              </a:rPr>
              <a:t>zetten</a:t>
            </a:r>
            <a:r>
              <a:rPr lang="en-US" sz="1800" dirty="0" smtClean="0">
                <a:latin typeface="Times New Roman" pitchFamily="18" charset="0"/>
              </a:rPr>
              <a:t> – </a:t>
            </a:r>
            <a:r>
              <a:rPr lang="en-US" sz="1800" dirty="0" err="1" smtClean="0">
                <a:latin typeface="Times New Roman" pitchFamily="18" charset="0"/>
              </a:rPr>
              <a:t>zet</a:t>
            </a:r>
            <a:r>
              <a:rPr lang="en-US" sz="1800" b="1" dirty="0" err="1" smtClean="0">
                <a:latin typeface="Times New Roman" pitchFamily="18" charset="0"/>
              </a:rPr>
              <a:t>t</a:t>
            </a:r>
            <a:r>
              <a:rPr lang="en-US" sz="1800" dirty="0" err="1" smtClean="0">
                <a:latin typeface="Times New Roman" pitchFamily="18" charset="0"/>
              </a:rPr>
              <a:t>e</a:t>
            </a:r>
            <a:r>
              <a:rPr lang="en-US" sz="1800" dirty="0" smtClean="0">
                <a:latin typeface="Times New Roman" pitchFamily="18" charset="0"/>
              </a:rPr>
              <a:t> – </a:t>
            </a:r>
            <a:r>
              <a:rPr lang="en-US" sz="1800" dirty="0" err="1" smtClean="0">
                <a:latin typeface="Times New Roman" pitchFamily="18" charset="0"/>
              </a:rPr>
              <a:t>gezet</a:t>
            </a:r>
            <a:r>
              <a:rPr lang="en-US" sz="1800" dirty="0" smtClean="0">
                <a:latin typeface="Times New Roman" pitchFamily="18" charset="0"/>
              </a:rPr>
              <a:t> – </a:t>
            </a:r>
            <a:r>
              <a:rPr lang="kk-KZ" sz="1800" dirty="0" smtClean="0">
                <a:latin typeface="Times New Roman" pitchFamily="18" charset="0"/>
              </a:rPr>
              <a:t>гүл отырғызу</a:t>
            </a:r>
            <a:endParaRPr lang="en-US" sz="1800" dirty="0" smtClean="0">
              <a:latin typeface="Times New Roman" pitchFamily="18" charset="0"/>
            </a:endParaRPr>
          </a:p>
          <a:p>
            <a:pPr eaLnBrk="1" hangingPunct="1">
              <a:buFont typeface="Wingdings" pitchFamily="2" charset="2"/>
              <a:buNone/>
            </a:pPr>
            <a:r>
              <a:rPr lang="en-US" sz="1800" dirty="0" smtClean="0">
                <a:latin typeface="Times New Roman" pitchFamily="18" charset="0"/>
              </a:rPr>
              <a:t>		</a:t>
            </a:r>
            <a:r>
              <a:rPr lang="en-US" sz="1800" dirty="0" err="1" smtClean="0">
                <a:latin typeface="Times New Roman" pitchFamily="18" charset="0"/>
              </a:rPr>
              <a:t>schudden</a:t>
            </a:r>
            <a:r>
              <a:rPr lang="en-US" sz="1800" dirty="0" smtClean="0">
                <a:latin typeface="Times New Roman" pitchFamily="18" charset="0"/>
              </a:rPr>
              <a:t> – </a:t>
            </a:r>
            <a:r>
              <a:rPr lang="en-US" sz="1800" dirty="0" err="1" smtClean="0">
                <a:latin typeface="Times New Roman" pitchFamily="18" charset="0"/>
              </a:rPr>
              <a:t>schud</a:t>
            </a:r>
            <a:r>
              <a:rPr lang="en-US" sz="1800" b="1" dirty="0" err="1" smtClean="0">
                <a:latin typeface="Times New Roman" pitchFamily="18" charset="0"/>
              </a:rPr>
              <a:t>d</a:t>
            </a:r>
            <a:r>
              <a:rPr lang="en-US" sz="1800" dirty="0" err="1" smtClean="0">
                <a:latin typeface="Times New Roman" pitchFamily="18" charset="0"/>
              </a:rPr>
              <a:t>e</a:t>
            </a:r>
            <a:r>
              <a:rPr lang="en-US" sz="1800" dirty="0" smtClean="0">
                <a:latin typeface="Times New Roman" pitchFamily="18" charset="0"/>
              </a:rPr>
              <a:t> – </a:t>
            </a:r>
            <a:r>
              <a:rPr lang="en-US" sz="1800" dirty="0" err="1" smtClean="0">
                <a:latin typeface="Times New Roman" pitchFamily="18" charset="0"/>
              </a:rPr>
              <a:t>geschud</a:t>
            </a:r>
            <a:r>
              <a:rPr lang="en-US" sz="1800" dirty="0" smtClean="0">
                <a:latin typeface="Times New Roman" pitchFamily="18" charset="0"/>
              </a:rPr>
              <a:t> –</a:t>
            </a:r>
            <a:r>
              <a:rPr lang="kk-KZ" sz="1800" dirty="0" smtClean="0">
                <a:latin typeface="Times New Roman" pitchFamily="18" charset="0"/>
              </a:rPr>
              <a:t> жұлқылау</a:t>
            </a:r>
          </a:p>
          <a:p>
            <a:pPr eaLnBrk="1" hangingPunct="1">
              <a:buFont typeface="Wingdings" pitchFamily="2" charset="2"/>
              <a:buNone/>
            </a:pPr>
            <a:r>
              <a:rPr lang="kk-KZ" sz="1800" dirty="0" smtClean="0">
                <a:latin typeface="Times New Roman" pitchFamily="18" charset="0"/>
              </a:rPr>
              <a:t>Ережеге бағынбайтын әлсіз етістіктер</a:t>
            </a:r>
            <a:r>
              <a:rPr lang="en-US" sz="1800" dirty="0" smtClean="0">
                <a:latin typeface="Times New Roman" pitchFamily="18" charset="0"/>
              </a:rPr>
              <a:t> </a:t>
            </a:r>
            <a:r>
              <a:rPr lang="kk-KZ" sz="1800" dirty="0" smtClean="0">
                <a:latin typeface="Times New Roman" pitchFamily="18" charset="0"/>
              </a:rPr>
              <a:t>де өте көп кездеседі.</a:t>
            </a:r>
          </a:p>
          <a:p>
            <a:pPr eaLnBrk="1" hangingPunct="1">
              <a:buFont typeface="Wingdings" pitchFamily="2" charset="2"/>
              <a:buNone/>
            </a:pPr>
            <a:r>
              <a:rPr lang="kk-KZ" sz="1800" dirty="0" smtClean="0">
                <a:latin typeface="Times New Roman" pitchFamily="18" charset="0"/>
              </a:rPr>
              <a:t>Мысалы, </a:t>
            </a:r>
            <a:r>
              <a:rPr lang="en-US" sz="1800" dirty="0" err="1" smtClean="0">
                <a:latin typeface="Times New Roman" pitchFamily="18" charset="0"/>
              </a:rPr>
              <a:t>brengen</a:t>
            </a:r>
            <a:r>
              <a:rPr lang="en-US" sz="1800" dirty="0" smtClean="0">
                <a:latin typeface="Times New Roman" pitchFamily="18" charset="0"/>
              </a:rPr>
              <a:t> – </a:t>
            </a:r>
            <a:r>
              <a:rPr lang="en-US" sz="1800" dirty="0" err="1" smtClean="0">
                <a:latin typeface="Times New Roman" pitchFamily="18" charset="0"/>
              </a:rPr>
              <a:t>bracht</a:t>
            </a:r>
            <a:r>
              <a:rPr lang="en-US" sz="1800" dirty="0" smtClean="0">
                <a:latin typeface="Times New Roman" pitchFamily="18" charset="0"/>
              </a:rPr>
              <a:t> – </a:t>
            </a:r>
            <a:r>
              <a:rPr lang="en-US" sz="1800" dirty="0" err="1" smtClean="0">
                <a:latin typeface="Times New Roman" pitchFamily="18" charset="0"/>
              </a:rPr>
              <a:t>gebracht</a:t>
            </a:r>
            <a:r>
              <a:rPr lang="en-US" sz="1800" dirty="0" smtClean="0">
                <a:latin typeface="Times New Roman" pitchFamily="18" charset="0"/>
              </a:rPr>
              <a:t> – </a:t>
            </a:r>
            <a:r>
              <a:rPr lang="kk-KZ" sz="1800" dirty="0" smtClean="0">
                <a:latin typeface="Times New Roman" pitchFamily="18" charset="0"/>
              </a:rPr>
              <a:t>әкелу</a:t>
            </a:r>
            <a:endParaRPr lang="en-US" sz="1800" dirty="0" smtClean="0">
              <a:latin typeface="Times New Roman" pitchFamily="18" charset="0"/>
            </a:endParaRPr>
          </a:p>
          <a:p>
            <a:pPr eaLnBrk="1" hangingPunct="1">
              <a:buFont typeface="Wingdings" pitchFamily="2" charset="2"/>
              <a:buNone/>
            </a:pPr>
            <a:r>
              <a:rPr lang="en-US" sz="1800" dirty="0" smtClean="0">
                <a:latin typeface="Times New Roman" pitchFamily="18" charset="0"/>
              </a:rPr>
              <a:t>		</a:t>
            </a:r>
            <a:r>
              <a:rPr lang="en-US" sz="1800" dirty="0" err="1" smtClean="0">
                <a:latin typeface="Times New Roman" pitchFamily="18" charset="0"/>
              </a:rPr>
              <a:t>denken</a:t>
            </a:r>
            <a:r>
              <a:rPr lang="en-US" sz="1800" dirty="0" smtClean="0">
                <a:latin typeface="Times New Roman" pitchFamily="18" charset="0"/>
              </a:rPr>
              <a:t> – </a:t>
            </a:r>
            <a:r>
              <a:rPr lang="en-US" sz="1800" dirty="0" err="1" smtClean="0">
                <a:latin typeface="Times New Roman" pitchFamily="18" charset="0"/>
              </a:rPr>
              <a:t>dacht</a:t>
            </a:r>
            <a:r>
              <a:rPr lang="en-US" sz="1800" dirty="0" smtClean="0">
                <a:latin typeface="Times New Roman" pitchFamily="18" charset="0"/>
              </a:rPr>
              <a:t> – </a:t>
            </a:r>
            <a:r>
              <a:rPr lang="en-US" sz="1800" dirty="0" err="1" smtClean="0">
                <a:latin typeface="Times New Roman" pitchFamily="18" charset="0"/>
              </a:rPr>
              <a:t>gedacht</a:t>
            </a:r>
            <a:r>
              <a:rPr lang="en-US" sz="1800" dirty="0" smtClean="0">
                <a:latin typeface="Times New Roman" pitchFamily="18" charset="0"/>
              </a:rPr>
              <a:t> –</a:t>
            </a:r>
            <a:r>
              <a:rPr lang="kk-KZ" sz="1800" dirty="0" smtClean="0">
                <a:latin typeface="Times New Roman" pitchFamily="18" charset="0"/>
              </a:rPr>
              <a:t> ойлау</a:t>
            </a:r>
            <a:endParaRPr lang="en-US" sz="1800" dirty="0" smtClean="0">
              <a:latin typeface="Times New Roman" pitchFamily="18" charset="0"/>
            </a:endParaRPr>
          </a:p>
          <a:p>
            <a:pPr eaLnBrk="1" hangingPunct="1">
              <a:buFont typeface="Wingdings" pitchFamily="2" charset="2"/>
              <a:buNone/>
            </a:pPr>
            <a:r>
              <a:rPr lang="en-US" sz="1800" dirty="0" smtClean="0">
                <a:latin typeface="Times New Roman" pitchFamily="18" charset="0"/>
              </a:rPr>
              <a:t>		</a:t>
            </a:r>
            <a:r>
              <a:rPr lang="en-US" sz="1800" dirty="0" err="1" smtClean="0">
                <a:latin typeface="Times New Roman" pitchFamily="18" charset="0"/>
              </a:rPr>
              <a:t>kopen</a:t>
            </a:r>
            <a:r>
              <a:rPr lang="en-US" sz="1800" dirty="0" smtClean="0">
                <a:latin typeface="Times New Roman" pitchFamily="18" charset="0"/>
              </a:rPr>
              <a:t> – </a:t>
            </a:r>
            <a:r>
              <a:rPr lang="en-US" sz="1800" dirty="0" err="1" smtClean="0">
                <a:latin typeface="Times New Roman" pitchFamily="18" charset="0"/>
              </a:rPr>
              <a:t>kocht</a:t>
            </a:r>
            <a:r>
              <a:rPr lang="en-US" sz="1800" dirty="0" smtClean="0">
                <a:latin typeface="Times New Roman" pitchFamily="18" charset="0"/>
              </a:rPr>
              <a:t> – </a:t>
            </a:r>
            <a:r>
              <a:rPr lang="en-US" sz="1800" dirty="0" err="1" smtClean="0">
                <a:latin typeface="Times New Roman" pitchFamily="18" charset="0"/>
              </a:rPr>
              <a:t>gekocht</a:t>
            </a:r>
            <a:r>
              <a:rPr lang="en-US" sz="1800" dirty="0" smtClean="0">
                <a:latin typeface="Times New Roman" pitchFamily="18" charset="0"/>
              </a:rPr>
              <a:t> –</a:t>
            </a:r>
            <a:r>
              <a:rPr lang="kk-KZ" sz="1800" dirty="0" smtClean="0">
                <a:latin typeface="Times New Roman" pitchFamily="18" charset="0"/>
              </a:rPr>
              <a:t> сатып алу</a:t>
            </a:r>
            <a:endParaRPr lang="en-US" sz="1800" dirty="0" smtClean="0">
              <a:latin typeface="Times New Roman" pitchFamily="18" charset="0"/>
            </a:endParaRPr>
          </a:p>
          <a:p>
            <a:pPr eaLnBrk="1" hangingPunct="1">
              <a:buFont typeface="Wingdings" pitchFamily="2" charset="2"/>
              <a:buNone/>
            </a:pPr>
            <a:r>
              <a:rPr lang="en-US" sz="1800" dirty="0" smtClean="0">
                <a:latin typeface="Times New Roman" pitchFamily="18" charset="0"/>
              </a:rPr>
              <a:t>		</a:t>
            </a:r>
            <a:r>
              <a:rPr lang="en-US" sz="1800" dirty="0" err="1" smtClean="0">
                <a:latin typeface="Times New Roman" pitchFamily="18" charset="0"/>
              </a:rPr>
              <a:t>zoeken</a:t>
            </a:r>
            <a:r>
              <a:rPr lang="en-US" sz="1800" dirty="0" smtClean="0">
                <a:latin typeface="Times New Roman" pitchFamily="18" charset="0"/>
              </a:rPr>
              <a:t> – </a:t>
            </a:r>
            <a:r>
              <a:rPr lang="en-US" sz="1800" dirty="0" err="1" smtClean="0">
                <a:latin typeface="Times New Roman" pitchFamily="18" charset="0"/>
              </a:rPr>
              <a:t>zocht</a:t>
            </a:r>
            <a:r>
              <a:rPr lang="en-US" sz="1800" dirty="0" smtClean="0">
                <a:latin typeface="Times New Roman" pitchFamily="18" charset="0"/>
              </a:rPr>
              <a:t> – </a:t>
            </a:r>
            <a:r>
              <a:rPr lang="en-US" sz="1800" dirty="0" err="1" smtClean="0">
                <a:latin typeface="Times New Roman" pitchFamily="18" charset="0"/>
              </a:rPr>
              <a:t>gezocht</a:t>
            </a:r>
            <a:r>
              <a:rPr lang="en-US" sz="1800" dirty="0" smtClean="0">
                <a:latin typeface="Times New Roman" pitchFamily="18" charset="0"/>
              </a:rPr>
              <a:t> – </a:t>
            </a:r>
            <a:r>
              <a:rPr lang="kk-KZ" sz="1800" dirty="0" smtClean="0">
                <a:latin typeface="Times New Roman" pitchFamily="18" charset="0"/>
              </a:rPr>
              <a:t>іздеу</a:t>
            </a:r>
          </a:p>
          <a:p>
            <a:pPr eaLnBrk="1" hangingPunct="1">
              <a:buFont typeface="Wingdings" pitchFamily="2" charset="2"/>
              <a:buNone/>
            </a:pPr>
            <a:r>
              <a:rPr lang="kk-KZ" sz="1800" dirty="0" smtClean="0">
                <a:latin typeface="Times New Roman" pitchFamily="18" charset="0"/>
              </a:rPr>
              <a:t>Нидерланд тілінің ерекше белгісі </a:t>
            </a:r>
            <a:r>
              <a:rPr lang="ru-RU" sz="1800" dirty="0" smtClean="0">
                <a:latin typeface="Times New Roman" pitchFamily="18" charset="0"/>
              </a:rPr>
              <a:t>- </a:t>
            </a:r>
            <a:r>
              <a:rPr lang="kk-KZ" sz="1800" dirty="0" smtClean="0">
                <a:latin typeface="Times New Roman" pitchFamily="18" charset="0"/>
              </a:rPr>
              <a:t>бөлінетін приставкалары (екпін түсетін) бар етістіктер.</a:t>
            </a:r>
          </a:p>
          <a:p>
            <a:pPr eaLnBrk="1" hangingPunct="1">
              <a:buFont typeface="Wingdings" pitchFamily="2" charset="2"/>
              <a:buNone/>
            </a:pPr>
            <a:r>
              <a:rPr lang="kk-KZ" sz="1800" dirty="0" smtClean="0">
                <a:latin typeface="Times New Roman" pitchFamily="18" charset="0"/>
              </a:rPr>
              <a:t>Мысалы, </a:t>
            </a:r>
            <a:r>
              <a:rPr lang="en-US" sz="1800" b="1" dirty="0" err="1" smtClean="0">
                <a:latin typeface="Times New Roman" pitchFamily="18" charset="0"/>
              </a:rPr>
              <a:t>op</a:t>
            </a:r>
            <a:r>
              <a:rPr lang="en-US" sz="1800" dirty="0" err="1" smtClean="0">
                <a:latin typeface="Times New Roman" pitchFamily="18" charset="0"/>
              </a:rPr>
              <a:t>staan</a:t>
            </a:r>
            <a:r>
              <a:rPr lang="kk-KZ" sz="1800" dirty="0" smtClean="0">
                <a:latin typeface="Times New Roman" pitchFamily="18" charset="0"/>
              </a:rPr>
              <a:t> “тұру”</a:t>
            </a:r>
            <a:r>
              <a:rPr lang="en-US" sz="1800" dirty="0" smtClean="0">
                <a:latin typeface="Times New Roman" pitchFamily="18" charset="0"/>
              </a:rPr>
              <a:t> – </a:t>
            </a:r>
            <a:r>
              <a:rPr lang="en-US" sz="1800" dirty="0" err="1" smtClean="0">
                <a:latin typeface="Times New Roman" pitchFamily="18" charset="0"/>
              </a:rPr>
              <a:t>zij</a:t>
            </a:r>
            <a:r>
              <a:rPr lang="en-US" sz="1800" dirty="0" smtClean="0">
                <a:latin typeface="Times New Roman" pitchFamily="18" charset="0"/>
              </a:rPr>
              <a:t> </a:t>
            </a:r>
            <a:r>
              <a:rPr lang="en-US" sz="1800" dirty="0" err="1" smtClean="0">
                <a:latin typeface="Times New Roman" pitchFamily="18" charset="0"/>
              </a:rPr>
              <a:t>staat</a:t>
            </a:r>
            <a:r>
              <a:rPr lang="en-US" sz="1800" dirty="0" smtClean="0">
                <a:latin typeface="Times New Roman" pitchFamily="18" charset="0"/>
              </a:rPr>
              <a:t> </a:t>
            </a:r>
            <a:r>
              <a:rPr lang="en-US" sz="1800" dirty="0" err="1" smtClean="0">
                <a:latin typeface="Times New Roman" pitchFamily="18" charset="0"/>
              </a:rPr>
              <a:t>vroeg</a:t>
            </a:r>
            <a:r>
              <a:rPr lang="en-US" sz="1800" dirty="0" smtClean="0">
                <a:latin typeface="Times New Roman" pitchFamily="18" charset="0"/>
              </a:rPr>
              <a:t> op.</a:t>
            </a:r>
            <a:r>
              <a:rPr lang="kk-KZ" sz="1800" dirty="0" smtClean="0">
                <a:latin typeface="Times New Roman" pitchFamily="18" charset="0"/>
              </a:rPr>
              <a:t> “Ол ерте тұрады.”</a:t>
            </a:r>
          </a:p>
          <a:p>
            <a:pPr eaLnBrk="1" hangingPunct="1">
              <a:buFont typeface="Wingdings" pitchFamily="2" charset="2"/>
              <a:buNone/>
            </a:pPr>
            <a:r>
              <a:rPr lang="kk-KZ" sz="1800" dirty="0" smtClean="0">
                <a:latin typeface="Times New Roman" pitchFamily="18" charset="0"/>
              </a:rPr>
              <a:t>		</a:t>
            </a:r>
            <a:r>
              <a:rPr lang="en-US" sz="1800" dirty="0" err="1" smtClean="0">
                <a:latin typeface="Times New Roman" pitchFamily="18" charset="0"/>
              </a:rPr>
              <a:t>Sta</a:t>
            </a:r>
            <a:r>
              <a:rPr lang="en-US" sz="1800" dirty="0" smtClean="0">
                <a:latin typeface="Times New Roman" pitchFamily="18" charset="0"/>
              </a:rPr>
              <a:t> op!</a:t>
            </a:r>
          </a:p>
          <a:p>
            <a:pPr eaLnBrk="1" hangingPunct="1">
              <a:buFont typeface="Wingdings" pitchFamily="2" charset="2"/>
              <a:buNone/>
            </a:pPr>
            <a:r>
              <a:rPr lang="en-US" sz="1800" dirty="0" smtClean="0">
                <a:latin typeface="Times New Roman" pitchFamily="18" charset="0"/>
              </a:rPr>
              <a:t>		… </a:t>
            </a:r>
            <a:r>
              <a:rPr lang="en-US" sz="1800" dirty="0" err="1" smtClean="0">
                <a:latin typeface="Times New Roman" pitchFamily="18" charset="0"/>
              </a:rPr>
              <a:t>dat</a:t>
            </a:r>
            <a:r>
              <a:rPr lang="en-US" sz="1800" dirty="0" smtClean="0">
                <a:latin typeface="Times New Roman" pitchFamily="18" charset="0"/>
              </a:rPr>
              <a:t> </a:t>
            </a:r>
            <a:r>
              <a:rPr lang="en-US" sz="1800" dirty="0" err="1" smtClean="0">
                <a:latin typeface="Times New Roman" pitchFamily="18" charset="0"/>
              </a:rPr>
              <a:t>zij</a:t>
            </a:r>
            <a:r>
              <a:rPr lang="en-US" sz="1800" dirty="0" smtClean="0">
                <a:latin typeface="Times New Roman" pitchFamily="18" charset="0"/>
              </a:rPr>
              <a:t> </a:t>
            </a:r>
            <a:r>
              <a:rPr lang="en-US" sz="1800" dirty="0" err="1" smtClean="0">
                <a:latin typeface="Times New Roman" pitchFamily="18" charset="0"/>
              </a:rPr>
              <a:t>vroeg</a:t>
            </a:r>
            <a:r>
              <a:rPr lang="en-US" sz="1800" dirty="0" smtClean="0">
                <a:latin typeface="Times New Roman" pitchFamily="18" charset="0"/>
              </a:rPr>
              <a:t> </a:t>
            </a:r>
            <a:r>
              <a:rPr lang="en-US" sz="1800" dirty="0" err="1" smtClean="0">
                <a:latin typeface="Times New Roman" pitchFamily="18" charset="0"/>
              </a:rPr>
              <a:t>opstaat</a:t>
            </a:r>
            <a:r>
              <a:rPr lang="en-US" sz="1800" dirty="0" smtClean="0">
                <a:latin typeface="Times New Roman" pitchFamily="18" charset="0"/>
              </a:rPr>
              <a:t>. </a:t>
            </a:r>
            <a:r>
              <a:rPr lang="kk-KZ" sz="1800" dirty="0" smtClean="0">
                <a:latin typeface="Times New Roman" pitchFamily="18" charset="0"/>
              </a:rPr>
              <a:t>“... что она рано встает”</a:t>
            </a:r>
            <a:endParaRPr lang="ru-RU" sz="1800" dirty="0" smtClean="0">
              <a:latin typeface="Times New Roman" pitchFamily="18" charset="0"/>
            </a:endParaRPr>
          </a:p>
        </p:txBody>
      </p:sp>
      <p:sp>
        <p:nvSpPr>
          <p:cNvPr id="5123" name="Номер слайда 2"/>
          <p:cNvSpPr>
            <a:spLocks noGrp="1"/>
          </p:cNvSpPr>
          <p:nvPr>
            <p:ph type="sldNum" sz="quarter" idx="12"/>
          </p:nvPr>
        </p:nvSpPr>
        <p:spPr>
          <a:noFill/>
        </p:spPr>
        <p:txBody>
          <a:bodyPr/>
          <a:lstStyle/>
          <a:p>
            <a:fld id="{25BE9B39-7CF7-4BFC-92A7-7C506EAC2233}" type="slidenum">
              <a:rPr lang="ru-RU" smtClean="0"/>
              <a:pPr/>
              <a:t>25</a:t>
            </a:fld>
            <a:endParaRPr lang="ru-RU" smtClean="0"/>
          </a:p>
        </p:txBody>
      </p:sp>
      <p:pic>
        <p:nvPicPr>
          <p:cNvPr id="4" name="Picture 2" descr="C:\Users\Галым\Desktop\2 иностр яз\1.tif"/>
          <p:cNvPicPr>
            <a:picLocks noChangeAspect="1" noChangeArrowheads="1"/>
          </p:cNvPicPr>
          <p:nvPr/>
        </p:nvPicPr>
        <p:blipFill>
          <a:blip r:embed="rId2" cstate="print"/>
          <a:srcRect/>
          <a:stretch>
            <a:fillRect/>
          </a:stretch>
        </p:blipFill>
        <p:spPr bwMode="auto">
          <a:xfrm>
            <a:off x="0" y="2582480"/>
            <a:ext cx="3000365" cy="427552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395536" y="476672"/>
            <a:ext cx="6552728" cy="5686425"/>
          </a:xfrm>
        </p:spPr>
        <p:txBody>
          <a:bodyPr>
            <a:normAutofit lnSpcReduction="10000"/>
          </a:bodyPr>
          <a:lstStyle/>
          <a:p>
            <a:pPr eaLnBrk="1" hangingPunct="1">
              <a:buFont typeface="Wingdings" pitchFamily="2" charset="2"/>
              <a:buNone/>
            </a:pPr>
            <a:r>
              <a:rPr lang="kk-KZ" sz="1800" dirty="0" smtClean="0">
                <a:latin typeface="Times New Roman" pitchFamily="18" charset="0"/>
              </a:rPr>
              <a:t>Етістіктер жақ және түр бойынша жіктелінеді:</a:t>
            </a:r>
          </a:p>
          <a:p>
            <a:pPr eaLnBrk="1" hangingPunct="1">
              <a:buFont typeface="Wingdings" pitchFamily="2" charset="2"/>
              <a:buNone/>
            </a:pPr>
            <a:r>
              <a:rPr lang="kk-KZ" sz="1800" i="1" dirty="0" smtClean="0">
                <a:latin typeface="Times New Roman" pitchFamily="18" charset="0"/>
              </a:rPr>
              <a:t>Презенс: </a:t>
            </a:r>
            <a:r>
              <a:rPr lang="en-US" sz="1800" dirty="0" smtClean="0">
                <a:latin typeface="Times New Roman" pitchFamily="18" charset="0"/>
              </a:rPr>
              <a:t>1. </a:t>
            </a:r>
            <a:r>
              <a:rPr lang="en-US" sz="1800" dirty="0" err="1" smtClean="0">
                <a:latin typeface="Times New Roman" pitchFamily="18" charset="0"/>
              </a:rPr>
              <a:t>noem</a:t>
            </a:r>
            <a:r>
              <a:rPr lang="en-US" sz="1800" dirty="0" smtClean="0">
                <a:latin typeface="Times New Roman" pitchFamily="18" charset="0"/>
              </a:rPr>
              <a:t>		1, 3. </a:t>
            </a:r>
            <a:r>
              <a:rPr lang="en-US" sz="1800" dirty="0" err="1" smtClean="0">
                <a:latin typeface="Times New Roman" pitchFamily="18" charset="0"/>
              </a:rPr>
              <a:t>noemen</a:t>
            </a:r>
            <a:endParaRPr lang="en-US" sz="1800" dirty="0" smtClean="0">
              <a:latin typeface="Times New Roman" pitchFamily="18" charset="0"/>
            </a:endParaRPr>
          </a:p>
          <a:p>
            <a:pPr eaLnBrk="1" hangingPunct="1">
              <a:buFont typeface="Wingdings" pitchFamily="2" charset="2"/>
              <a:buNone/>
            </a:pPr>
            <a:r>
              <a:rPr lang="en-US" sz="1800" dirty="0" smtClean="0">
                <a:latin typeface="Times New Roman" pitchFamily="18" charset="0"/>
              </a:rPr>
              <a:t>		2. </a:t>
            </a:r>
            <a:r>
              <a:rPr lang="en-US" sz="1800" dirty="0" err="1" smtClean="0">
                <a:latin typeface="Times New Roman" pitchFamily="18" charset="0"/>
              </a:rPr>
              <a:t>noemt</a:t>
            </a:r>
            <a:r>
              <a:rPr lang="en-US" sz="1800" dirty="0" smtClean="0">
                <a:latin typeface="Times New Roman" pitchFamily="18" charset="0"/>
              </a:rPr>
              <a:t>		2. </a:t>
            </a:r>
            <a:r>
              <a:rPr lang="en-US" sz="1800" dirty="0" err="1" smtClean="0">
                <a:latin typeface="Times New Roman" pitchFamily="18" charset="0"/>
              </a:rPr>
              <a:t>noemt</a:t>
            </a:r>
            <a:endParaRPr lang="en-US" sz="1800" dirty="0" smtClean="0">
              <a:latin typeface="Times New Roman" pitchFamily="18" charset="0"/>
            </a:endParaRPr>
          </a:p>
          <a:p>
            <a:pPr eaLnBrk="1" hangingPunct="1">
              <a:buFont typeface="Wingdings" pitchFamily="2" charset="2"/>
              <a:buNone/>
            </a:pPr>
            <a:r>
              <a:rPr lang="en-US" sz="1800" dirty="0" smtClean="0">
                <a:latin typeface="Times New Roman" pitchFamily="18" charset="0"/>
              </a:rPr>
              <a:t>		3. </a:t>
            </a:r>
            <a:r>
              <a:rPr lang="en-US" sz="1800" dirty="0" err="1" smtClean="0">
                <a:latin typeface="Times New Roman" pitchFamily="18" charset="0"/>
              </a:rPr>
              <a:t>noemt</a:t>
            </a:r>
            <a:endParaRPr lang="en-US" sz="1800" dirty="0" smtClean="0">
              <a:latin typeface="Times New Roman" pitchFamily="18" charset="0"/>
            </a:endParaRPr>
          </a:p>
          <a:p>
            <a:pPr eaLnBrk="1" hangingPunct="1">
              <a:buFont typeface="Wingdings" pitchFamily="2" charset="2"/>
              <a:buNone/>
            </a:pPr>
            <a:r>
              <a:rPr lang="kk-KZ" sz="1800" i="1" dirty="0" smtClean="0">
                <a:latin typeface="Times New Roman" pitchFamily="18" charset="0"/>
              </a:rPr>
              <a:t>Претерит: </a:t>
            </a:r>
            <a:r>
              <a:rPr lang="ru-RU" sz="1800" dirty="0" smtClean="0">
                <a:latin typeface="Times New Roman" pitchFamily="18" charset="0"/>
              </a:rPr>
              <a:t>1</a:t>
            </a:r>
            <a:r>
              <a:rPr lang="en-US" sz="1800" dirty="0" smtClean="0">
                <a:latin typeface="Times New Roman" pitchFamily="18" charset="0"/>
              </a:rPr>
              <a:t>, 3. </a:t>
            </a:r>
            <a:r>
              <a:rPr lang="en-US" sz="1800" dirty="0" err="1" smtClean="0">
                <a:latin typeface="Times New Roman" pitchFamily="18" charset="0"/>
              </a:rPr>
              <a:t>noemde</a:t>
            </a:r>
            <a:r>
              <a:rPr lang="en-US" sz="1800" dirty="0" smtClean="0">
                <a:latin typeface="Times New Roman" pitchFamily="18" charset="0"/>
              </a:rPr>
              <a:t> 	1,3 </a:t>
            </a:r>
            <a:r>
              <a:rPr lang="en-US" sz="1800" dirty="0" err="1" smtClean="0">
                <a:latin typeface="Times New Roman" pitchFamily="18" charset="0"/>
              </a:rPr>
              <a:t>noemden</a:t>
            </a:r>
            <a:endParaRPr lang="en-US" sz="1800" dirty="0" smtClean="0">
              <a:latin typeface="Times New Roman" pitchFamily="18" charset="0"/>
            </a:endParaRPr>
          </a:p>
          <a:p>
            <a:pPr eaLnBrk="1" hangingPunct="1">
              <a:buFont typeface="Wingdings" pitchFamily="2" charset="2"/>
              <a:buNone/>
            </a:pPr>
            <a:r>
              <a:rPr lang="kk-KZ" sz="1800" dirty="0" smtClean="0">
                <a:latin typeface="Times New Roman" pitchFamily="18" charset="0"/>
              </a:rPr>
              <a:t>Етістің аналитикалық формалары:</a:t>
            </a:r>
          </a:p>
          <a:p>
            <a:pPr eaLnBrk="1" hangingPunct="1">
              <a:buFont typeface="Wingdings" pitchFamily="2" charset="2"/>
              <a:buNone/>
            </a:pPr>
            <a:r>
              <a:rPr lang="kk-KZ" sz="1800" i="1" dirty="0" smtClean="0">
                <a:latin typeface="Times New Roman" pitchFamily="18" charset="0"/>
              </a:rPr>
              <a:t>Перфект: </a:t>
            </a:r>
            <a:r>
              <a:rPr lang="en-US" sz="1800" i="1" dirty="0" err="1" smtClean="0">
                <a:latin typeface="Times New Roman" pitchFamily="18" charset="0"/>
              </a:rPr>
              <a:t>ik</a:t>
            </a:r>
            <a:r>
              <a:rPr lang="en-US" sz="1800" dirty="0" smtClean="0">
                <a:latin typeface="Times New Roman" pitchFamily="18" charset="0"/>
              </a:rPr>
              <a:t> </a:t>
            </a:r>
            <a:r>
              <a:rPr lang="en-US" sz="1800" b="1" i="1" dirty="0" err="1" smtClean="0">
                <a:latin typeface="Times New Roman" pitchFamily="18" charset="0"/>
              </a:rPr>
              <a:t>heb</a:t>
            </a:r>
            <a:r>
              <a:rPr lang="en-US" sz="1800" i="1" dirty="0" smtClean="0">
                <a:latin typeface="Times New Roman" pitchFamily="18" charset="0"/>
              </a:rPr>
              <a:t> </a:t>
            </a:r>
            <a:r>
              <a:rPr lang="en-US" sz="1800" b="1" i="1" dirty="0" err="1" smtClean="0">
                <a:latin typeface="Times New Roman" pitchFamily="18" charset="0"/>
              </a:rPr>
              <a:t>genoemd</a:t>
            </a:r>
            <a:r>
              <a:rPr lang="en-US" sz="1800" b="1" i="1" dirty="0" smtClean="0">
                <a:latin typeface="Times New Roman" pitchFamily="18" charset="0"/>
              </a:rPr>
              <a:t>.</a:t>
            </a:r>
          </a:p>
          <a:p>
            <a:pPr eaLnBrk="1" hangingPunct="1">
              <a:buFont typeface="Wingdings" pitchFamily="2" charset="2"/>
              <a:buNone/>
            </a:pPr>
            <a:r>
              <a:rPr lang="kk-KZ" sz="1800" i="1" dirty="0" smtClean="0">
                <a:latin typeface="Times New Roman" pitchFamily="18" charset="0"/>
              </a:rPr>
              <a:t>Плюсквамперфект: </a:t>
            </a:r>
            <a:r>
              <a:rPr lang="en-US" sz="1800" i="1" dirty="0" err="1" smtClean="0">
                <a:latin typeface="Times New Roman" pitchFamily="18" charset="0"/>
              </a:rPr>
              <a:t>ik</a:t>
            </a:r>
            <a:r>
              <a:rPr lang="en-US" sz="1800" i="1" dirty="0" smtClean="0">
                <a:latin typeface="Times New Roman" pitchFamily="18" charset="0"/>
              </a:rPr>
              <a:t> </a:t>
            </a:r>
            <a:r>
              <a:rPr lang="en-US" sz="1800" b="1" i="1" dirty="0" smtClean="0">
                <a:latin typeface="Times New Roman" pitchFamily="18" charset="0"/>
              </a:rPr>
              <a:t>had</a:t>
            </a:r>
            <a:r>
              <a:rPr lang="en-US" sz="1800" i="1" dirty="0" smtClean="0">
                <a:latin typeface="Times New Roman" pitchFamily="18" charset="0"/>
              </a:rPr>
              <a:t> </a:t>
            </a:r>
            <a:r>
              <a:rPr lang="en-US" sz="1800" b="1" i="1" dirty="0" err="1" smtClean="0">
                <a:latin typeface="Times New Roman" pitchFamily="18" charset="0"/>
              </a:rPr>
              <a:t>genoemd</a:t>
            </a:r>
            <a:r>
              <a:rPr lang="en-US" sz="1800" b="1" i="1" dirty="0" smtClean="0">
                <a:latin typeface="Times New Roman" pitchFamily="18" charset="0"/>
              </a:rPr>
              <a:t>.</a:t>
            </a:r>
          </a:p>
          <a:p>
            <a:pPr eaLnBrk="1" hangingPunct="1">
              <a:buFont typeface="Wingdings" pitchFamily="2" charset="2"/>
              <a:buNone/>
            </a:pPr>
            <a:r>
              <a:rPr lang="kk-KZ" sz="1800" i="1" dirty="0" smtClean="0">
                <a:latin typeface="Times New Roman" pitchFamily="18" charset="0"/>
              </a:rPr>
              <a:t>Футурум І: </a:t>
            </a:r>
            <a:r>
              <a:rPr lang="en-US" sz="1800" i="1" dirty="0" err="1" smtClean="0">
                <a:latin typeface="Times New Roman" pitchFamily="18" charset="0"/>
              </a:rPr>
              <a:t>ik</a:t>
            </a:r>
            <a:r>
              <a:rPr lang="en-US" sz="1800" i="1" dirty="0" smtClean="0">
                <a:latin typeface="Times New Roman" pitchFamily="18" charset="0"/>
              </a:rPr>
              <a:t> </a:t>
            </a:r>
            <a:r>
              <a:rPr lang="en-US" sz="1800" b="1" i="1" dirty="0" err="1" smtClean="0">
                <a:latin typeface="Times New Roman" pitchFamily="18" charset="0"/>
              </a:rPr>
              <a:t>zal</a:t>
            </a:r>
            <a:r>
              <a:rPr lang="en-US" sz="1800" b="1" i="1" dirty="0" smtClean="0">
                <a:latin typeface="Times New Roman" pitchFamily="18" charset="0"/>
              </a:rPr>
              <a:t> </a:t>
            </a:r>
            <a:r>
              <a:rPr lang="en-US" sz="1800" b="1" i="1" dirty="0" err="1" smtClean="0">
                <a:latin typeface="Times New Roman" pitchFamily="18" charset="0"/>
              </a:rPr>
              <a:t>genoemd</a:t>
            </a:r>
            <a:r>
              <a:rPr lang="en-US" sz="1800" b="1" i="1" dirty="0" smtClean="0">
                <a:latin typeface="Times New Roman" pitchFamily="18" charset="0"/>
              </a:rPr>
              <a:t> </a:t>
            </a:r>
            <a:r>
              <a:rPr lang="en-US" sz="1800" b="1" i="1" dirty="0" err="1" smtClean="0">
                <a:latin typeface="Times New Roman" pitchFamily="18" charset="0"/>
              </a:rPr>
              <a:t>hebben</a:t>
            </a:r>
            <a:r>
              <a:rPr lang="en-US" sz="1800" b="1" i="1" dirty="0" smtClean="0">
                <a:latin typeface="Times New Roman" pitchFamily="18" charset="0"/>
              </a:rPr>
              <a:t>.</a:t>
            </a:r>
          </a:p>
          <a:p>
            <a:pPr eaLnBrk="1" hangingPunct="1">
              <a:buFont typeface="Wingdings" pitchFamily="2" charset="2"/>
              <a:buNone/>
            </a:pPr>
            <a:r>
              <a:rPr lang="kk-KZ" sz="1800" i="1" dirty="0" smtClean="0">
                <a:latin typeface="Times New Roman" pitchFamily="18" charset="0"/>
              </a:rPr>
              <a:t>Өткен шақтағы келер шақ І: </a:t>
            </a:r>
            <a:r>
              <a:rPr lang="en-US" sz="1800" i="1" dirty="0" err="1" smtClean="0">
                <a:latin typeface="Times New Roman" pitchFamily="18" charset="0"/>
              </a:rPr>
              <a:t>ik</a:t>
            </a:r>
            <a:r>
              <a:rPr lang="en-US" sz="1800" i="1" dirty="0" smtClean="0">
                <a:latin typeface="Times New Roman" pitchFamily="18" charset="0"/>
              </a:rPr>
              <a:t> </a:t>
            </a:r>
            <a:r>
              <a:rPr lang="en-US" sz="1800" b="1" i="1" dirty="0" err="1" smtClean="0">
                <a:latin typeface="Times New Roman" pitchFamily="18" charset="0"/>
              </a:rPr>
              <a:t>zou</a:t>
            </a:r>
            <a:r>
              <a:rPr lang="en-US" sz="1800" b="1" i="1" dirty="0" smtClean="0">
                <a:latin typeface="Times New Roman" pitchFamily="18" charset="0"/>
              </a:rPr>
              <a:t> </a:t>
            </a:r>
            <a:r>
              <a:rPr lang="en-US" sz="1800" b="1" i="1" dirty="0" err="1" smtClean="0">
                <a:latin typeface="Times New Roman" pitchFamily="18" charset="0"/>
              </a:rPr>
              <a:t>noemen</a:t>
            </a:r>
            <a:r>
              <a:rPr lang="en-US" sz="1800" b="1" i="1" dirty="0" smtClean="0">
                <a:latin typeface="Times New Roman" pitchFamily="18" charset="0"/>
              </a:rPr>
              <a:t>.</a:t>
            </a:r>
            <a:endParaRPr lang="kk-KZ" sz="1800" b="1" i="1" dirty="0" smtClean="0">
              <a:latin typeface="Times New Roman" pitchFamily="18" charset="0"/>
            </a:endParaRPr>
          </a:p>
          <a:p>
            <a:pPr eaLnBrk="1" hangingPunct="1">
              <a:buFont typeface="Wingdings" pitchFamily="2" charset="2"/>
              <a:buNone/>
            </a:pPr>
            <a:r>
              <a:rPr lang="kk-KZ" sz="1800" i="1" dirty="0" smtClean="0">
                <a:latin typeface="Times New Roman" pitchFamily="18" charset="0"/>
              </a:rPr>
              <a:t>Өткен шақтағы келер шақ ІІ:</a:t>
            </a:r>
            <a:r>
              <a:rPr lang="en-US" sz="1800" i="1" dirty="0" smtClean="0">
                <a:latin typeface="Times New Roman" pitchFamily="18" charset="0"/>
              </a:rPr>
              <a:t> </a:t>
            </a:r>
            <a:r>
              <a:rPr lang="en-US" sz="1800" i="1" dirty="0" err="1" smtClean="0">
                <a:latin typeface="Times New Roman" pitchFamily="18" charset="0"/>
              </a:rPr>
              <a:t>ik</a:t>
            </a:r>
            <a:r>
              <a:rPr lang="en-US" sz="1800" i="1" dirty="0" smtClean="0">
                <a:latin typeface="Times New Roman" pitchFamily="18" charset="0"/>
              </a:rPr>
              <a:t> </a:t>
            </a:r>
            <a:r>
              <a:rPr lang="en-US" sz="1800" b="1" i="1" dirty="0" err="1" smtClean="0">
                <a:latin typeface="Times New Roman" pitchFamily="18" charset="0"/>
              </a:rPr>
              <a:t>zou</a:t>
            </a:r>
            <a:r>
              <a:rPr lang="en-US" sz="1800" b="1" i="1" dirty="0" smtClean="0">
                <a:latin typeface="Times New Roman" pitchFamily="18" charset="0"/>
              </a:rPr>
              <a:t> </a:t>
            </a:r>
            <a:r>
              <a:rPr lang="en-US" sz="1800" b="1" i="1" dirty="0" err="1" smtClean="0">
                <a:latin typeface="Times New Roman" pitchFamily="18" charset="0"/>
              </a:rPr>
              <a:t>genoemd</a:t>
            </a:r>
            <a:r>
              <a:rPr lang="en-US" sz="1800" b="1" i="1" dirty="0" smtClean="0">
                <a:latin typeface="Times New Roman" pitchFamily="18" charset="0"/>
              </a:rPr>
              <a:t> </a:t>
            </a:r>
            <a:r>
              <a:rPr lang="en-US" sz="1800" b="1" i="1" dirty="0" err="1" smtClean="0">
                <a:latin typeface="Times New Roman" pitchFamily="18" charset="0"/>
              </a:rPr>
              <a:t>habben</a:t>
            </a:r>
            <a:r>
              <a:rPr lang="en-US" sz="1800" b="1" i="1" dirty="0" smtClean="0">
                <a:latin typeface="Times New Roman" pitchFamily="18" charset="0"/>
              </a:rPr>
              <a:t>.</a:t>
            </a:r>
          </a:p>
          <a:p>
            <a:pPr eaLnBrk="1" hangingPunct="1">
              <a:buFont typeface="Wingdings" pitchFamily="2" charset="2"/>
              <a:buNone/>
            </a:pPr>
            <a:r>
              <a:rPr lang="kk-KZ" sz="1800" b="1" dirty="0" smtClean="0">
                <a:latin typeface="Times New Roman" pitchFamily="18" charset="0"/>
              </a:rPr>
              <a:t>Синтаксистік ерекшеліктері:</a:t>
            </a:r>
          </a:p>
          <a:p>
            <a:pPr eaLnBrk="1" hangingPunct="1">
              <a:buFont typeface="Wingdings" pitchFamily="2" charset="2"/>
              <a:buNone/>
            </a:pPr>
            <a:r>
              <a:rPr lang="kk-KZ" sz="1800" dirty="0" smtClean="0">
                <a:latin typeface="Times New Roman" pitchFamily="18" charset="0"/>
              </a:rPr>
              <a:t>Хабарлы сөйлемде және сұрау есімдіктері бар сұраулы сөйлемдерде баяндауыш екінші орында тұрады, яғни сөз тәртібі тұрақты.</a:t>
            </a:r>
          </a:p>
          <a:p>
            <a:pPr eaLnBrk="1" hangingPunct="1">
              <a:buFont typeface="Wingdings" pitchFamily="2" charset="2"/>
              <a:buNone/>
            </a:pPr>
            <a:r>
              <a:rPr lang="kk-KZ" sz="1800" dirty="0" smtClean="0">
                <a:latin typeface="Times New Roman" pitchFamily="18" charset="0"/>
              </a:rPr>
              <a:t>Мысалы, </a:t>
            </a:r>
            <a:r>
              <a:rPr lang="en-US" sz="1800" i="1" dirty="0" err="1" smtClean="0">
                <a:latin typeface="Times New Roman" pitchFamily="18" charset="0"/>
              </a:rPr>
              <a:t>Hij</a:t>
            </a:r>
            <a:r>
              <a:rPr lang="en-US" sz="1800" i="1" dirty="0" smtClean="0">
                <a:latin typeface="Times New Roman" pitchFamily="18" charset="0"/>
              </a:rPr>
              <a:t> </a:t>
            </a:r>
            <a:r>
              <a:rPr lang="en-US" sz="1800" b="1" i="1" dirty="0" smtClean="0">
                <a:latin typeface="Times New Roman" pitchFamily="18" charset="0"/>
              </a:rPr>
              <a:t>is</a:t>
            </a:r>
            <a:r>
              <a:rPr lang="en-US" sz="1800" i="1" dirty="0" smtClean="0">
                <a:latin typeface="Times New Roman" pitchFamily="18" charset="0"/>
              </a:rPr>
              <a:t> </a:t>
            </a:r>
            <a:r>
              <a:rPr lang="en-US" sz="1800" i="1" dirty="0" err="1" smtClean="0">
                <a:latin typeface="Times New Roman" pitchFamily="18" charset="0"/>
              </a:rPr>
              <a:t>gedurende</a:t>
            </a:r>
            <a:r>
              <a:rPr lang="en-US" sz="1800" i="1" dirty="0" smtClean="0">
                <a:latin typeface="Times New Roman" pitchFamily="18" charset="0"/>
              </a:rPr>
              <a:t> </a:t>
            </a:r>
            <a:r>
              <a:rPr lang="en-US" sz="1800" i="1" dirty="0" err="1" smtClean="0">
                <a:latin typeface="Times New Roman" pitchFamily="18" charset="0"/>
              </a:rPr>
              <a:t>tien</a:t>
            </a:r>
            <a:r>
              <a:rPr lang="en-US" sz="1800" i="1" dirty="0" smtClean="0">
                <a:latin typeface="Times New Roman" pitchFamily="18" charset="0"/>
              </a:rPr>
              <a:t> </a:t>
            </a:r>
            <a:r>
              <a:rPr lang="en-US" sz="1800" i="1" dirty="0" err="1" smtClean="0">
                <a:latin typeface="Times New Roman" pitchFamily="18" charset="0"/>
              </a:rPr>
              <a:t>jaar</a:t>
            </a:r>
            <a:r>
              <a:rPr lang="en-US" sz="1800" i="1" dirty="0" smtClean="0">
                <a:latin typeface="Times New Roman" pitchFamily="18" charset="0"/>
              </a:rPr>
              <a:t> </a:t>
            </a:r>
            <a:r>
              <a:rPr lang="en-US" sz="1800" i="1" dirty="0" err="1" smtClean="0">
                <a:latin typeface="Times New Roman" pitchFamily="18" charset="0"/>
              </a:rPr>
              <a:t>niet</a:t>
            </a:r>
            <a:r>
              <a:rPr lang="en-US" sz="1800" i="1" dirty="0" smtClean="0">
                <a:latin typeface="Times New Roman" pitchFamily="18" charset="0"/>
              </a:rPr>
              <a:t> </a:t>
            </a:r>
            <a:r>
              <a:rPr lang="en-US" sz="1800" b="1" i="1" dirty="0" err="1" smtClean="0">
                <a:latin typeface="Times New Roman" pitchFamily="18" charset="0"/>
              </a:rPr>
              <a:t>ziek</a:t>
            </a:r>
            <a:r>
              <a:rPr lang="en-US" sz="1800" b="1" i="1" dirty="0" smtClean="0">
                <a:latin typeface="Times New Roman" pitchFamily="18" charset="0"/>
              </a:rPr>
              <a:t> </a:t>
            </a:r>
            <a:r>
              <a:rPr lang="en-US" sz="1800" b="1" i="1" dirty="0" err="1" smtClean="0">
                <a:latin typeface="Times New Roman" pitchFamily="18" charset="0"/>
              </a:rPr>
              <a:t>geweest</a:t>
            </a:r>
            <a:r>
              <a:rPr lang="en-US" sz="1800" dirty="0" smtClean="0">
                <a:latin typeface="Times New Roman" pitchFamily="18" charset="0"/>
              </a:rPr>
              <a:t>. </a:t>
            </a:r>
            <a:r>
              <a:rPr lang="kk-KZ" sz="1800" dirty="0" smtClean="0">
                <a:latin typeface="Times New Roman" pitchFamily="18" charset="0"/>
              </a:rPr>
              <a:t>“Он не болеет уже десять лет.”</a:t>
            </a:r>
          </a:p>
          <a:p>
            <a:pPr eaLnBrk="1" hangingPunct="1">
              <a:buFont typeface="Wingdings" pitchFamily="2" charset="2"/>
              <a:buNone/>
            </a:pPr>
            <a:r>
              <a:rPr lang="kk-KZ" sz="1800" dirty="0" smtClean="0">
                <a:latin typeface="Times New Roman" pitchFamily="18" charset="0"/>
              </a:rPr>
              <a:t>		</a:t>
            </a:r>
            <a:r>
              <a:rPr lang="en-US" sz="1800" i="1" dirty="0" smtClean="0">
                <a:latin typeface="Times New Roman" pitchFamily="18" charset="0"/>
              </a:rPr>
              <a:t>De </a:t>
            </a:r>
            <a:r>
              <a:rPr lang="en-US" sz="1800" i="1" dirty="0" err="1" smtClean="0">
                <a:latin typeface="Times New Roman" pitchFamily="18" charset="0"/>
              </a:rPr>
              <a:t>krant</a:t>
            </a:r>
            <a:r>
              <a:rPr lang="en-US" sz="1800" i="1" dirty="0" smtClean="0">
                <a:latin typeface="Times New Roman" pitchFamily="18" charset="0"/>
              </a:rPr>
              <a:t> </a:t>
            </a:r>
            <a:r>
              <a:rPr lang="en-US" sz="1800" b="1" i="1" dirty="0" smtClean="0">
                <a:latin typeface="Times New Roman" pitchFamily="18" charset="0"/>
              </a:rPr>
              <a:t>lees</a:t>
            </a:r>
            <a:r>
              <a:rPr lang="en-US" sz="1800" i="1" dirty="0" smtClean="0">
                <a:latin typeface="Times New Roman" pitchFamily="18" charset="0"/>
              </a:rPr>
              <a:t> </a:t>
            </a:r>
            <a:r>
              <a:rPr lang="en-US" sz="1800" i="1" dirty="0" err="1" smtClean="0">
                <a:latin typeface="Times New Roman" pitchFamily="18" charset="0"/>
              </a:rPr>
              <a:t>ik</a:t>
            </a:r>
            <a:r>
              <a:rPr lang="en-US" sz="1800" i="1" dirty="0" smtClean="0">
                <a:latin typeface="Times New Roman" pitchFamily="18" charset="0"/>
              </a:rPr>
              <a:t> in de tram</a:t>
            </a:r>
            <a:r>
              <a:rPr lang="en-US" sz="1800" dirty="0" smtClean="0">
                <a:latin typeface="Times New Roman" pitchFamily="18" charset="0"/>
              </a:rPr>
              <a:t>. </a:t>
            </a:r>
            <a:r>
              <a:rPr lang="kk-KZ" sz="1800" dirty="0" smtClean="0">
                <a:latin typeface="Times New Roman" pitchFamily="18" charset="0"/>
              </a:rPr>
              <a:t>“Газету я читаю в трамвае.”</a:t>
            </a:r>
            <a:endParaRPr lang="en-US" sz="1800" dirty="0" smtClean="0">
              <a:latin typeface="Times New Roman" pitchFamily="18" charset="0"/>
            </a:endParaRPr>
          </a:p>
          <a:p>
            <a:pPr eaLnBrk="1" hangingPunct="1">
              <a:buFont typeface="Wingdings" pitchFamily="2" charset="2"/>
              <a:buNone/>
            </a:pPr>
            <a:endParaRPr lang="en-US" sz="1800" dirty="0" smtClean="0">
              <a:latin typeface="Times New Roman" pitchFamily="18" charset="0"/>
            </a:endParaRPr>
          </a:p>
          <a:p>
            <a:pPr eaLnBrk="1" hangingPunct="1">
              <a:buFont typeface="Wingdings" pitchFamily="2" charset="2"/>
              <a:buNone/>
            </a:pPr>
            <a:r>
              <a:rPr lang="en-US" sz="1800" dirty="0" smtClean="0">
                <a:latin typeface="Times New Roman" pitchFamily="18" charset="0"/>
              </a:rPr>
              <a:t>		</a:t>
            </a:r>
            <a:endParaRPr lang="kk-KZ" sz="1800" i="1" dirty="0" smtClean="0">
              <a:latin typeface="Times New Roman" pitchFamily="18" charset="0"/>
            </a:endParaRPr>
          </a:p>
          <a:p>
            <a:pPr eaLnBrk="1" hangingPunct="1">
              <a:buFont typeface="Wingdings" pitchFamily="2" charset="2"/>
              <a:buNone/>
            </a:pPr>
            <a:endParaRPr lang="ru-RU" sz="1800" dirty="0" smtClean="0">
              <a:latin typeface="Times New Roman" pitchFamily="18" charset="0"/>
            </a:endParaRPr>
          </a:p>
        </p:txBody>
      </p:sp>
      <p:sp>
        <p:nvSpPr>
          <p:cNvPr id="6147" name="Номер слайда 2"/>
          <p:cNvSpPr>
            <a:spLocks noGrp="1"/>
          </p:cNvSpPr>
          <p:nvPr>
            <p:ph type="sldNum" sz="quarter" idx="12"/>
          </p:nvPr>
        </p:nvSpPr>
        <p:spPr>
          <a:noFill/>
        </p:spPr>
        <p:txBody>
          <a:bodyPr/>
          <a:lstStyle/>
          <a:p>
            <a:fld id="{0B93B974-D102-443E-9C6C-2FEBF975B0F6}" type="slidenum">
              <a:rPr lang="ru-RU" smtClean="0"/>
              <a:pPr/>
              <a:t>26</a:t>
            </a:fld>
            <a:endParaRPr lang="ru-RU" smtClean="0"/>
          </a:p>
        </p:txBody>
      </p:sp>
      <p:pic>
        <p:nvPicPr>
          <p:cNvPr id="4" name="Picture 3" descr="C:\Users\Галым\Desktop\2 иностр яз\1Ю.tif"/>
          <p:cNvPicPr>
            <a:picLocks noChangeAspect="1" noChangeArrowheads="1"/>
          </p:cNvPicPr>
          <p:nvPr/>
        </p:nvPicPr>
        <p:blipFill>
          <a:blip r:embed="rId2" cstate="print"/>
          <a:srcRect/>
          <a:stretch>
            <a:fillRect/>
          </a:stretch>
        </p:blipFill>
        <p:spPr bwMode="auto">
          <a:xfrm>
            <a:off x="6010446" y="2643182"/>
            <a:ext cx="3133554" cy="400050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2843808" y="404813"/>
            <a:ext cx="5569942" cy="5184775"/>
          </a:xfrm>
        </p:spPr>
        <p:txBody>
          <a:bodyPr/>
          <a:lstStyle/>
          <a:p>
            <a:pPr eaLnBrk="1" hangingPunct="1">
              <a:buFont typeface="Wingdings" pitchFamily="2" charset="2"/>
              <a:buNone/>
            </a:pPr>
            <a:r>
              <a:rPr lang="kk-KZ" sz="1800" b="1" dirty="0" smtClean="0">
                <a:latin typeface="Times New Roman" pitchFamily="18" charset="0"/>
              </a:rPr>
              <a:t>Лексика.</a:t>
            </a:r>
          </a:p>
          <a:p>
            <a:pPr eaLnBrk="1" hangingPunct="1">
              <a:buFont typeface="Wingdings" pitchFamily="2" charset="2"/>
              <a:buNone/>
            </a:pPr>
            <a:r>
              <a:rPr lang="kk-KZ" sz="1800" dirty="0" smtClean="0">
                <a:latin typeface="Times New Roman" pitchFamily="18" charset="0"/>
              </a:rPr>
              <a:t>Нидерланд тіліне классикалық тілдерден енген кірме сөздер көптеп кездеседі:</a:t>
            </a:r>
          </a:p>
          <a:p>
            <a:pPr eaLnBrk="1" hangingPunct="1">
              <a:buFont typeface="Wingdings" pitchFamily="2" charset="2"/>
              <a:buNone/>
            </a:pPr>
            <a:r>
              <a:rPr lang="kk-KZ" sz="1800" dirty="0" smtClean="0">
                <a:latin typeface="Times New Roman" pitchFamily="18" charset="0"/>
              </a:rPr>
              <a:t>Мысалы, </a:t>
            </a:r>
            <a:r>
              <a:rPr lang="en-US" sz="1800" i="1" dirty="0" err="1" smtClean="0">
                <a:latin typeface="Times New Roman" pitchFamily="18" charset="0"/>
              </a:rPr>
              <a:t>straat</a:t>
            </a:r>
            <a:r>
              <a:rPr lang="en-US" sz="1800" dirty="0" smtClean="0">
                <a:latin typeface="Times New Roman" pitchFamily="18" charset="0"/>
              </a:rPr>
              <a:t> </a:t>
            </a:r>
            <a:r>
              <a:rPr lang="kk-KZ" sz="1800" dirty="0" smtClean="0">
                <a:latin typeface="Times New Roman" pitchFamily="18" charset="0"/>
              </a:rPr>
              <a:t>“көше”</a:t>
            </a:r>
            <a:r>
              <a:rPr lang="en-US" sz="1800" dirty="0" smtClean="0">
                <a:latin typeface="Times New Roman" pitchFamily="18" charset="0"/>
              </a:rPr>
              <a:t>, </a:t>
            </a:r>
            <a:r>
              <a:rPr lang="en-US" sz="1800" i="1" dirty="0" err="1" smtClean="0">
                <a:latin typeface="Times New Roman" pitchFamily="18" charset="0"/>
              </a:rPr>
              <a:t>kopen</a:t>
            </a:r>
            <a:r>
              <a:rPr lang="kk-KZ" sz="1800" dirty="0" smtClean="0">
                <a:latin typeface="Times New Roman" pitchFamily="18" charset="0"/>
              </a:rPr>
              <a:t> “сатып алу”</a:t>
            </a:r>
            <a:r>
              <a:rPr lang="en-US" sz="1800" dirty="0" smtClean="0">
                <a:latin typeface="Times New Roman" pitchFamily="18" charset="0"/>
              </a:rPr>
              <a:t>, </a:t>
            </a:r>
            <a:r>
              <a:rPr lang="en-US" sz="1800" i="1" dirty="0" smtClean="0">
                <a:latin typeface="Times New Roman" pitchFamily="18" charset="0"/>
              </a:rPr>
              <a:t>non</a:t>
            </a:r>
            <a:r>
              <a:rPr lang="kk-KZ" sz="1800" dirty="0" smtClean="0">
                <a:latin typeface="Times New Roman" pitchFamily="18" charset="0"/>
              </a:rPr>
              <a:t> “монахиня”</a:t>
            </a:r>
            <a:r>
              <a:rPr lang="en-US" sz="1800" dirty="0" smtClean="0">
                <a:latin typeface="Times New Roman" pitchFamily="18" charset="0"/>
              </a:rPr>
              <a:t>, </a:t>
            </a:r>
            <a:r>
              <a:rPr lang="en-US" sz="1800" i="1" dirty="0" err="1" smtClean="0">
                <a:latin typeface="Times New Roman" pitchFamily="18" charset="0"/>
              </a:rPr>
              <a:t>klooster</a:t>
            </a:r>
            <a:r>
              <a:rPr lang="kk-KZ" sz="1800" dirty="0" smtClean="0">
                <a:latin typeface="Times New Roman" pitchFamily="18" charset="0"/>
              </a:rPr>
              <a:t> “монастырь”</a:t>
            </a:r>
            <a:r>
              <a:rPr lang="en-US" sz="1800" dirty="0" smtClean="0">
                <a:latin typeface="Times New Roman" pitchFamily="18" charset="0"/>
              </a:rPr>
              <a:t>, </a:t>
            </a:r>
            <a:r>
              <a:rPr lang="en-US" sz="1800" i="1" dirty="0" err="1" smtClean="0">
                <a:latin typeface="Times New Roman" pitchFamily="18" charset="0"/>
              </a:rPr>
              <a:t>kerk</a:t>
            </a:r>
            <a:r>
              <a:rPr lang="kk-KZ" sz="1800" dirty="0" smtClean="0">
                <a:latin typeface="Times New Roman" pitchFamily="18" charset="0"/>
              </a:rPr>
              <a:t> “шіркеу”</a:t>
            </a:r>
            <a:r>
              <a:rPr lang="en-US" sz="1800" dirty="0" smtClean="0">
                <a:latin typeface="Times New Roman" pitchFamily="18" charset="0"/>
              </a:rPr>
              <a:t>, </a:t>
            </a:r>
            <a:r>
              <a:rPr lang="en-US" sz="1800" i="1" dirty="0" smtClean="0">
                <a:latin typeface="Times New Roman" pitchFamily="18" charset="0"/>
              </a:rPr>
              <a:t>school</a:t>
            </a:r>
            <a:r>
              <a:rPr lang="kk-KZ" sz="1800" dirty="0" smtClean="0">
                <a:latin typeface="Times New Roman" pitchFamily="18" charset="0"/>
              </a:rPr>
              <a:t> “мектеп”</a:t>
            </a:r>
            <a:r>
              <a:rPr lang="en-US" sz="1800" dirty="0" smtClean="0">
                <a:latin typeface="Times New Roman" pitchFamily="18" charset="0"/>
              </a:rPr>
              <a:t>, </a:t>
            </a:r>
            <a:r>
              <a:rPr lang="en-US" sz="1800" i="1" dirty="0" smtClean="0">
                <a:latin typeface="Times New Roman" pitchFamily="18" charset="0"/>
              </a:rPr>
              <a:t>student</a:t>
            </a:r>
            <a:r>
              <a:rPr lang="en-US" sz="1800" dirty="0" smtClean="0">
                <a:latin typeface="Times New Roman" pitchFamily="18" charset="0"/>
              </a:rPr>
              <a:t>, </a:t>
            </a:r>
            <a:r>
              <a:rPr lang="en-US" sz="1800" i="1" dirty="0" err="1" smtClean="0">
                <a:latin typeface="Times New Roman" pitchFamily="18" charset="0"/>
              </a:rPr>
              <a:t>grammatica</a:t>
            </a:r>
            <a:r>
              <a:rPr lang="en-US" sz="1800" dirty="0" smtClean="0">
                <a:latin typeface="Times New Roman" pitchFamily="18" charset="0"/>
              </a:rPr>
              <a:t>, </a:t>
            </a:r>
            <a:r>
              <a:rPr lang="en-US" sz="1800" i="1" dirty="0" err="1" smtClean="0">
                <a:latin typeface="Times New Roman" pitchFamily="18" charset="0"/>
              </a:rPr>
              <a:t>televisie</a:t>
            </a:r>
            <a:r>
              <a:rPr lang="en-US" sz="1800" dirty="0" smtClean="0">
                <a:latin typeface="Times New Roman" pitchFamily="18" charset="0"/>
              </a:rPr>
              <a:t>, </a:t>
            </a:r>
            <a:r>
              <a:rPr lang="en-US" sz="1800" i="1" dirty="0" err="1" smtClean="0">
                <a:latin typeface="Times New Roman" pitchFamily="18" charset="0"/>
              </a:rPr>
              <a:t>kibernetica</a:t>
            </a:r>
            <a:r>
              <a:rPr lang="en-US" sz="1800" dirty="0" smtClean="0">
                <a:latin typeface="Times New Roman" pitchFamily="18" charset="0"/>
              </a:rPr>
              <a:t>.</a:t>
            </a:r>
            <a:r>
              <a:rPr lang="kk-KZ" sz="1800" dirty="0" smtClean="0">
                <a:latin typeface="Times New Roman" pitchFamily="18" charset="0"/>
              </a:rPr>
              <a:t> </a:t>
            </a:r>
          </a:p>
          <a:p>
            <a:pPr eaLnBrk="1" hangingPunct="1">
              <a:buFont typeface="Wingdings" pitchFamily="2" charset="2"/>
              <a:buNone/>
            </a:pPr>
            <a:r>
              <a:rPr lang="kk-KZ" sz="1800" dirty="0" smtClean="0">
                <a:latin typeface="Times New Roman" pitchFamily="18" charset="0"/>
              </a:rPr>
              <a:t>Американизмдер:</a:t>
            </a:r>
          </a:p>
          <a:p>
            <a:pPr eaLnBrk="1" hangingPunct="1">
              <a:buFont typeface="Wingdings" pitchFamily="2" charset="2"/>
              <a:buNone/>
            </a:pPr>
            <a:r>
              <a:rPr lang="en-US" sz="1800" i="1" dirty="0" smtClean="0">
                <a:latin typeface="Times New Roman" pitchFamily="18" charset="0"/>
              </a:rPr>
              <a:t>service</a:t>
            </a:r>
            <a:r>
              <a:rPr lang="en-US" sz="1800" dirty="0" smtClean="0">
                <a:latin typeface="Times New Roman" pitchFamily="18" charset="0"/>
              </a:rPr>
              <a:t>, </a:t>
            </a:r>
            <a:r>
              <a:rPr lang="en-US" sz="1800" i="1" dirty="0" smtClean="0">
                <a:latin typeface="Times New Roman" pitchFamily="18" charset="0"/>
              </a:rPr>
              <a:t>outsider</a:t>
            </a:r>
            <a:r>
              <a:rPr lang="en-US" sz="1800" dirty="0" smtClean="0">
                <a:latin typeface="Times New Roman" pitchFamily="18" charset="0"/>
              </a:rPr>
              <a:t>, </a:t>
            </a:r>
            <a:r>
              <a:rPr lang="en-US" sz="1800" i="1" dirty="0" smtClean="0">
                <a:latin typeface="Times New Roman" pitchFamily="18" charset="0"/>
              </a:rPr>
              <a:t>best-seller</a:t>
            </a:r>
          </a:p>
          <a:p>
            <a:pPr eaLnBrk="1" hangingPunct="1">
              <a:buFont typeface="Wingdings" pitchFamily="2" charset="2"/>
              <a:buNone/>
            </a:pPr>
            <a:r>
              <a:rPr lang="kk-KZ" sz="1800" dirty="0" smtClean="0">
                <a:latin typeface="Times New Roman" pitchFamily="18" charset="0"/>
              </a:rPr>
              <a:t>Ауызекі сөйлеу тілінде көне еврей тілінен енген сөздер кездеседі:</a:t>
            </a:r>
          </a:p>
          <a:p>
            <a:pPr eaLnBrk="1" hangingPunct="1">
              <a:buFont typeface="Wingdings" pitchFamily="2" charset="2"/>
              <a:buNone/>
            </a:pPr>
            <a:r>
              <a:rPr lang="en-US" sz="1800" i="1" dirty="0" err="1" smtClean="0">
                <a:latin typeface="Times New Roman" pitchFamily="18" charset="0"/>
              </a:rPr>
              <a:t>dalles</a:t>
            </a:r>
            <a:r>
              <a:rPr lang="en-US" sz="1800" i="1" dirty="0" smtClean="0">
                <a:latin typeface="Times New Roman" pitchFamily="18" charset="0"/>
              </a:rPr>
              <a:t> </a:t>
            </a:r>
            <a:r>
              <a:rPr lang="kk-KZ" sz="1800" i="1" dirty="0" smtClean="0">
                <a:latin typeface="Times New Roman" pitchFamily="18" charset="0"/>
              </a:rPr>
              <a:t>“</a:t>
            </a:r>
            <a:r>
              <a:rPr lang="kk-KZ" sz="1800" dirty="0" smtClean="0">
                <a:latin typeface="Times New Roman" pitchFamily="18" charset="0"/>
              </a:rPr>
              <a:t>кедейшілік, бедность</a:t>
            </a:r>
            <a:r>
              <a:rPr lang="kk-KZ" sz="1800" i="1" dirty="0" smtClean="0">
                <a:latin typeface="Times New Roman" pitchFamily="18" charset="0"/>
              </a:rPr>
              <a:t>”</a:t>
            </a:r>
            <a:r>
              <a:rPr lang="en-US" sz="1800" dirty="0" smtClean="0">
                <a:latin typeface="Times New Roman" pitchFamily="18" charset="0"/>
              </a:rPr>
              <a:t>, </a:t>
            </a:r>
            <a:r>
              <a:rPr lang="en-US" sz="1800" i="1" dirty="0" err="1" smtClean="0">
                <a:latin typeface="Times New Roman" pitchFamily="18" charset="0"/>
              </a:rPr>
              <a:t>gannef</a:t>
            </a:r>
            <a:r>
              <a:rPr lang="kk-KZ" sz="1800" i="1" dirty="0" smtClean="0">
                <a:latin typeface="Times New Roman" pitchFamily="18" charset="0"/>
              </a:rPr>
              <a:t> </a:t>
            </a:r>
            <a:r>
              <a:rPr lang="kk-KZ" sz="1800" dirty="0" smtClean="0">
                <a:latin typeface="Times New Roman" pitchFamily="18" charset="0"/>
              </a:rPr>
              <a:t>“ұрлықшы”</a:t>
            </a:r>
            <a:r>
              <a:rPr lang="en-US" sz="1800" dirty="0" smtClean="0">
                <a:latin typeface="Times New Roman" pitchFamily="18" charset="0"/>
              </a:rPr>
              <a:t>, </a:t>
            </a:r>
            <a:r>
              <a:rPr lang="en-US" sz="1800" i="1" dirty="0" err="1" smtClean="0">
                <a:latin typeface="Times New Roman" pitchFamily="18" charset="0"/>
              </a:rPr>
              <a:t>lef</a:t>
            </a:r>
            <a:r>
              <a:rPr lang="kk-KZ" sz="1800" i="1" dirty="0" smtClean="0">
                <a:latin typeface="Times New Roman" pitchFamily="18" charset="0"/>
              </a:rPr>
              <a:t> </a:t>
            </a:r>
            <a:r>
              <a:rPr lang="kk-KZ" sz="1800" dirty="0" smtClean="0">
                <a:latin typeface="Times New Roman" pitchFamily="18" charset="0"/>
              </a:rPr>
              <a:t>“мужество”</a:t>
            </a:r>
            <a:r>
              <a:rPr lang="en-US" sz="1800" dirty="0" smtClean="0">
                <a:latin typeface="Times New Roman" pitchFamily="18" charset="0"/>
              </a:rPr>
              <a:t>, </a:t>
            </a:r>
            <a:r>
              <a:rPr lang="kk-KZ" sz="1800" dirty="0" smtClean="0">
                <a:latin typeface="Times New Roman" pitchFamily="18" charset="0"/>
              </a:rPr>
              <a:t>топонимдерде </a:t>
            </a:r>
            <a:r>
              <a:rPr lang="en-US" sz="1800" i="1" dirty="0" err="1" smtClean="0">
                <a:latin typeface="Times New Roman" pitchFamily="18" charset="0"/>
              </a:rPr>
              <a:t>Groot-Mokum</a:t>
            </a:r>
            <a:r>
              <a:rPr lang="kk-KZ" sz="1800" i="1" dirty="0" smtClean="0">
                <a:latin typeface="Times New Roman" pitchFamily="18" charset="0"/>
              </a:rPr>
              <a:t> </a:t>
            </a:r>
            <a:r>
              <a:rPr lang="kk-KZ" sz="1800" dirty="0" smtClean="0">
                <a:latin typeface="Times New Roman" pitchFamily="18" charset="0"/>
              </a:rPr>
              <a:t>“Амстердам”</a:t>
            </a:r>
            <a:r>
              <a:rPr lang="en-US" sz="1800" dirty="0" smtClean="0">
                <a:latin typeface="Times New Roman" pitchFamily="18" charset="0"/>
              </a:rPr>
              <a:t> , </a:t>
            </a:r>
            <a:r>
              <a:rPr lang="en-US" sz="1800" i="1" dirty="0" smtClean="0">
                <a:latin typeface="Times New Roman" pitchFamily="18" charset="0"/>
              </a:rPr>
              <a:t>Klein-</a:t>
            </a:r>
            <a:r>
              <a:rPr lang="en-US" sz="1800" i="1" dirty="0" err="1" smtClean="0">
                <a:latin typeface="Times New Roman" pitchFamily="18" charset="0"/>
              </a:rPr>
              <a:t>Mokum</a:t>
            </a:r>
            <a:r>
              <a:rPr lang="en-US" sz="1800" dirty="0" smtClean="0">
                <a:latin typeface="Times New Roman" pitchFamily="18" charset="0"/>
              </a:rPr>
              <a:t> </a:t>
            </a:r>
            <a:r>
              <a:rPr lang="kk-KZ" sz="1800" dirty="0" smtClean="0">
                <a:latin typeface="Times New Roman" pitchFamily="18" charset="0"/>
              </a:rPr>
              <a:t>“Роттердам”</a:t>
            </a:r>
            <a:endParaRPr lang="ru-RU" sz="1800" dirty="0" smtClean="0">
              <a:latin typeface="Times New Roman" pitchFamily="18" charset="0"/>
            </a:endParaRPr>
          </a:p>
        </p:txBody>
      </p:sp>
      <p:sp>
        <p:nvSpPr>
          <p:cNvPr id="7171" name="Номер слайда 2"/>
          <p:cNvSpPr>
            <a:spLocks noGrp="1"/>
          </p:cNvSpPr>
          <p:nvPr>
            <p:ph type="sldNum" sz="quarter" idx="12"/>
          </p:nvPr>
        </p:nvSpPr>
        <p:spPr>
          <a:noFill/>
        </p:spPr>
        <p:txBody>
          <a:bodyPr/>
          <a:lstStyle/>
          <a:p>
            <a:fld id="{3F8395B5-A6AD-48DF-B211-6EB51FF2BA17}" type="slidenum">
              <a:rPr lang="ru-RU" smtClean="0"/>
              <a:pPr/>
              <a:t>27</a:t>
            </a:fld>
            <a:endParaRPr lang="ru-RU" smtClean="0"/>
          </a:p>
        </p:txBody>
      </p:sp>
      <p:pic>
        <p:nvPicPr>
          <p:cNvPr id="4" name="Picture 2" descr="C:\Users\Галым\Desktop\2 иностр яз\1.tif"/>
          <p:cNvPicPr>
            <a:picLocks noChangeAspect="1" noChangeArrowheads="1"/>
          </p:cNvPicPr>
          <p:nvPr/>
        </p:nvPicPr>
        <p:blipFill>
          <a:blip r:embed="rId2" cstate="print"/>
          <a:srcRect/>
          <a:stretch>
            <a:fillRect/>
          </a:stretch>
        </p:blipFill>
        <p:spPr bwMode="auto">
          <a:xfrm>
            <a:off x="0" y="2582480"/>
            <a:ext cx="3000365" cy="427552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7544" y="260648"/>
            <a:ext cx="8183880" cy="1051560"/>
          </a:xfrm>
        </p:spPr>
        <p:txBody>
          <a:bodyPr/>
          <a:lstStyle/>
          <a:p>
            <a:pPr eaLnBrk="1" hangingPunct="1"/>
            <a:r>
              <a:rPr lang="kk-KZ" sz="4000" dirty="0" smtClean="0">
                <a:latin typeface="Times New Roman" pitchFamily="18" charset="0"/>
              </a:rPr>
              <a:t>Фриз тілі</a:t>
            </a:r>
            <a:endParaRPr lang="ru-RU" sz="4000" dirty="0" smtClean="0">
              <a:latin typeface="Times New Roman" pitchFamily="18" charset="0"/>
            </a:endParaRPr>
          </a:p>
        </p:txBody>
      </p:sp>
      <p:sp>
        <p:nvSpPr>
          <p:cNvPr id="8195" name="Rectangle 3"/>
          <p:cNvSpPr>
            <a:spLocks noGrp="1" noChangeArrowheads="1"/>
          </p:cNvSpPr>
          <p:nvPr>
            <p:ph type="body" idx="1"/>
          </p:nvPr>
        </p:nvSpPr>
        <p:spPr>
          <a:xfrm>
            <a:off x="395536" y="1556792"/>
            <a:ext cx="6912768" cy="4187952"/>
          </a:xfrm>
        </p:spPr>
        <p:txBody>
          <a:bodyPr/>
          <a:lstStyle/>
          <a:p>
            <a:pPr eaLnBrk="1" hangingPunct="1">
              <a:lnSpc>
                <a:spcPct val="90000"/>
              </a:lnSpc>
            </a:pPr>
            <a:r>
              <a:rPr lang="kk-KZ" sz="2100" dirty="0" smtClean="0">
                <a:latin typeface="Times New Roman" pitchFamily="18" charset="0"/>
              </a:rPr>
              <a:t>Қазіргі кезде фриз тілінде 400 мың адам сөйлейді. Аталмыш тіл Нидерландының солтүстігіндегі Фрисландия провинциясы үшін ана тіл ретінде қызмет жасайды. Батыс фриз диалектісі фриз тілінің әдеби тілінің қалыптасуына негіз болған. Фриз тілі сонымен қатар Германияның Төменгі Саксония мен Шлезвиг Голштейн аймақтық тіл ретінде қызмет жасайды. </a:t>
            </a:r>
          </a:p>
          <a:p>
            <a:pPr eaLnBrk="1" hangingPunct="1">
              <a:lnSpc>
                <a:spcPct val="90000"/>
              </a:lnSpc>
            </a:pPr>
            <a:r>
              <a:rPr lang="kk-KZ" sz="2100" dirty="0" smtClean="0">
                <a:latin typeface="Times New Roman" pitchFamily="18" charset="0"/>
              </a:rPr>
              <a:t>Фриз тілі Екінші дүниежүзілік соғысқа дейін ауызекі сөйлеу тілінде ғана қолданылған. 1980 ж. мектепте фриз тілі міндетті пән ретінде енгізіліп, оқытыла бастады. Фрисландия халықтары екі тілділер; фриз және нидерланд тілдері. </a:t>
            </a:r>
            <a:endParaRPr lang="ru-RU" sz="2100" dirty="0" smtClean="0">
              <a:latin typeface="Times New Roman" pitchFamily="18" charset="0"/>
            </a:endParaRPr>
          </a:p>
        </p:txBody>
      </p:sp>
      <p:sp>
        <p:nvSpPr>
          <p:cNvPr id="8196" name="Номер слайда 3"/>
          <p:cNvSpPr>
            <a:spLocks noGrp="1"/>
          </p:cNvSpPr>
          <p:nvPr>
            <p:ph type="sldNum" sz="quarter" idx="12"/>
          </p:nvPr>
        </p:nvSpPr>
        <p:spPr>
          <a:noFill/>
        </p:spPr>
        <p:txBody>
          <a:bodyPr/>
          <a:lstStyle/>
          <a:p>
            <a:fld id="{6EC1F1B4-0CFC-4E54-88DB-FB02CC121150}" type="slidenum">
              <a:rPr lang="ru-RU" smtClean="0"/>
              <a:pPr/>
              <a:t>28</a:t>
            </a:fld>
            <a:endParaRPr lang="ru-RU" smtClean="0"/>
          </a:p>
        </p:txBody>
      </p:sp>
      <p:pic>
        <p:nvPicPr>
          <p:cNvPr id="5" name="Picture 3" descr="C:\Users\Галым\Desktop\2 иностр яз\1Ю.tif"/>
          <p:cNvPicPr>
            <a:picLocks noChangeAspect="1" noChangeArrowheads="1"/>
          </p:cNvPicPr>
          <p:nvPr/>
        </p:nvPicPr>
        <p:blipFill>
          <a:blip r:embed="rId2" cstate="print"/>
          <a:srcRect/>
          <a:stretch>
            <a:fillRect/>
          </a:stretch>
        </p:blipFill>
        <p:spPr bwMode="auto">
          <a:xfrm>
            <a:off x="6588224" y="2643182"/>
            <a:ext cx="2555776" cy="400050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2771800" y="404813"/>
            <a:ext cx="5762600" cy="5614987"/>
          </a:xfrm>
        </p:spPr>
        <p:txBody>
          <a:bodyPr/>
          <a:lstStyle/>
          <a:p>
            <a:pPr eaLnBrk="1" hangingPunct="1">
              <a:buFont typeface="Wingdings" pitchFamily="2" charset="2"/>
              <a:buNone/>
            </a:pPr>
            <a:r>
              <a:rPr lang="kk-KZ" sz="1800" dirty="0" smtClean="0">
                <a:latin typeface="Times New Roman" pitchFamily="18" charset="0"/>
              </a:rPr>
              <a:t>Фрисландиядағы фриз тілінде сөйлеушілердің көрсеткіші:</a:t>
            </a:r>
          </a:p>
          <a:p>
            <a:pPr eaLnBrk="1" hangingPunct="1">
              <a:buFont typeface="Wingdings" pitchFamily="2" charset="2"/>
              <a:buNone/>
            </a:pPr>
            <a:r>
              <a:rPr lang="kk-KZ" sz="1800" dirty="0" smtClean="0">
                <a:latin typeface="Times New Roman" pitchFamily="18" charset="0"/>
              </a:rPr>
              <a:t>Фриз тілін ана тіл ретінде мойындайды: </a:t>
            </a:r>
            <a:r>
              <a:rPr lang="ru-RU" sz="1800" dirty="0" smtClean="0">
                <a:latin typeface="Times New Roman" pitchFamily="18" charset="0"/>
              </a:rPr>
              <a:t>67%;</a:t>
            </a:r>
          </a:p>
          <a:p>
            <a:pPr eaLnBrk="1" hangingPunct="1">
              <a:buFont typeface="Wingdings" pitchFamily="2" charset="2"/>
              <a:buNone/>
            </a:pPr>
            <a:r>
              <a:rPr lang="kk-KZ" sz="1800" dirty="0" smtClean="0">
                <a:latin typeface="Times New Roman" pitchFamily="18" charset="0"/>
              </a:rPr>
              <a:t>Күнделікті өмірде </a:t>
            </a:r>
            <a:r>
              <a:rPr lang="ru-RU" sz="1800" dirty="0" smtClean="0">
                <a:latin typeface="Times New Roman" pitchFamily="18" charset="0"/>
              </a:rPr>
              <a:t>– 59%;</a:t>
            </a:r>
          </a:p>
          <a:p>
            <a:pPr eaLnBrk="1" hangingPunct="1">
              <a:buFont typeface="Wingdings" pitchFamily="2" charset="2"/>
              <a:buNone/>
            </a:pPr>
            <a:r>
              <a:rPr lang="kk-KZ" sz="1800" dirty="0" smtClean="0">
                <a:latin typeface="Times New Roman" pitchFamily="18" charset="0"/>
              </a:rPr>
              <a:t>Қалалық жерде </a:t>
            </a:r>
            <a:r>
              <a:rPr lang="ru-RU" sz="1800" dirty="0" smtClean="0">
                <a:latin typeface="Times New Roman" pitchFamily="18" charset="0"/>
              </a:rPr>
              <a:t>– 41%;</a:t>
            </a:r>
          </a:p>
          <a:p>
            <a:pPr eaLnBrk="1" hangingPunct="1">
              <a:buFont typeface="Wingdings" pitchFamily="2" charset="2"/>
              <a:buNone/>
            </a:pPr>
            <a:r>
              <a:rPr lang="ru-RU" sz="1800" dirty="0" err="1" smtClean="0">
                <a:latin typeface="Times New Roman" pitchFamily="18" charset="0"/>
              </a:rPr>
              <a:t>Ауылды</a:t>
            </a:r>
            <a:r>
              <a:rPr lang="ru-RU" sz="1800" dirty="0" smtClean="0">
                <a:latin typeface="Times New Roman" pitchFamily="18" charset="0"/>
              </a:rPr>
              <a:t> </a:t>
            </a:r>
            <a:r>
              <a:rPr lang="ru-RU" sz="1800" dirty="0" err="1" smtClean="0">
                <a:latin typeface="Times New Roman" pitchFamily="18" charset="0"/>
              </a:rPr>
              <a:t>жерде</a:t>
            </a:r>
            <a:r>
              <a:rPr lang="ru-RU" sz="1800" dirty="0" smtClean="0">
                <a:latin typeface="Times New Roman" pitchFamily="18" charset="0"/>
              </a:rPr>
              <a:t> – </a:t>
            </a:r>
            <a:r>
              <a:rPr lang="en-US" sz="1800" dirty="0" smtClean="0">
                <a:latin typeface="Times New Roman" pitchFamily="18" charset="0"/>
              </a:rPr>
              <a:t>71% </a:t>
            </a:r>
            <a:r>
              <a:rPr lang="ru-RU" sz="1800" dirty="0" smtClean="0">
                <a:latin typeface="Times New Roman" pitchFamily="18" charset="0"/>
              </a:rPr>
              <a:t>(1967 ж. </a:t>
            </a:r>
            <a:r>
              <a:rPr lang="kk-KZ" sz="1800" dirty="0" smtClean="0">
                <a:latin typeface="Times New Roman" pitchFamily="18" charset="0"/>
              </a:rPr>
              <a:t>деректер бойынша </a:t>
            </a:r>
            <a:r>
              <a:rPr lang="ru-RU" sz="1800" dirty="0" smtClean="0">
                <a:latin typeface="Times New Roman" pitchFamily="18" charset="0"/>
              </a:rPr>
              <a:t>71%, 49%, 81%)</a:t>
            </a:r>
          </a:p>
          <a:p>
            <a:pPr eaLnBrk="1" hangingPunct="1">
              <a:buFont typeface="Wingdings" pitchFamily="2" charset="2"/>
              <a:buNone/>
            </a:pPr>
            <a:r>
              <a:rPr lang="ru-RU" sz="1800" dirty="0" smtClean="0">
                <a:latin typeface="Times New Roman" pitchFamily="18" charset="0"/>
              </a:rPr>
              <a:t>Нидерланд т</a:t>
            </a:r>
            <a:r>
              <a:rPr lang="kk-KZ" sz="1800" dirty="0" smtClean="0">
                <a:latin typeface="Times New Roman" pitchFamily="18" charset="0"/>
              </a:rPr>
              <a:t>ілінде: </a:t>
            </a:r>
            <a:r>
              <a:rPr lang="ru-RU" sz="1800" dirty="0" smtClean="0">
                <a:latin typeface="Times New Roman" pitchFamily="18" charset="0"/>
              </a:rPr>
              <a:t>98% </a:t>
            </a:r>
            <a:r>
              <a:rPr lang="kk-KZ" sz="1800" dirty="0" smtClean="0">
                <a:latin typeface="Times New Roman" pitchFamily="18" charset="0"/>
              </a:rPr>
              <a:t>сөйлейді. </a:t>
            </a:r>
          </a:p>
          <a:p>
            <a:pPr eaLnBrk="1" hangingPunct="1">
              <a:buFont typeface="Wingdings" pitchFamily="2" charset="2"/>
              <a:buNone/>
            </a:pPr>
            <a:r>
              <a:rPr lang="kk-KZ" sz="1800" dirty="0" smtClean="0">
                <a:latin typeface="Times New Roman" pitchFamily="18" charset="0"/>
              </a:rPr>
              <a:t>Фриз тілінде:</a:t>
            </a:r>
          </a:p>
          <a:p>
            <a:pPr eaLnBrk="1" hangingPunct="1">
              <a:buFont typeface="Wingdings" pitchFamily="2" charset="2"/>
              <a:buNone/>
            </a:pPr>
            <a:r>
              <a:rPr lang="kk-KZ" sz="1800" dirty="0" smtClean="0">
                <a:latin typeface="Times New Roman" pitchFamily="18" charset="0"/>
              </a:rPr>
              <a:t>Дүкенде </a:t>
            </a:r>
            <a:r>
              <a:rPr lang="ru-RU" sz="1800" dirty="0" smtClean="0">
                <a:latin typeface="Times New Roman" pitchFamily="18" charset="0"/>
              </a:rPr>
              <a:t>– 71%</a:t>
            </a:r>
            <a:endParaRPr lang="kk-KZ" sz="1800" dirty="0" smtClean="0">
              <a:latin typeface="Times New Roman" pitchFamily="18" charset="0"/>
            </a:endParaRPr>
          </a:p>
          <a:p>
            <a:pPr eaLnBrk="1" hangingPunct="1">
              <a:buFont typeface="Wingdings" pitchFamily="2" charset="2"/>
              <a:buNone/>
            </a:pPr>
            <a:r>
              <a:rPr lang="kk-KZ" sz="1800" dirty="0" smtClean="0">
                <a:latin typeface="Times New Roman" pitchFamily="18" charset="0"/>
              </a:rPr>
              <a:t>Дәрігермен – 46%</a:t>
            </a:r>
          </a:p>
          <a:p>
            <a:pPr eaLnBrk="1" hangingPunct="1">
              <a:buFont typeface="Wingdings" pitchFamily="2" charset="2"/>
              <a:buNone/>
            </a:pPr>
            <a:r>
              <a:rPr lang="kk-KZ" sz="1800" dirty="0" smtClean="0">
                <a:latin typeface="Times New Roman" pitchFamily="18" charset="0"/>
              </a:rPr>
              <a:t>Шіркеу қызметкерімен – 44%</a:t>
            </a:r>
          </a:p>
          <a:p>
            <a:pPr eaLnBrk="1" hangingPunct="1">
              <a:buFont typeface="Wingdings" pitchFamily="2" charset="2"/>
              <a:buNone/>
            </a:pPr>
            <a:r>
              <a:rPr lang="kk-KZ" sz="1800" dirty="0" smtClean="0">
                <a:latin typeface="Times New Roman" pitchFamily="18" charset="0"/>
              </a:rPr>
              <a:t>Сот қызметкерімен – 22%</a:t>
            </a:r>
          </a:p>
          <a:p>
            <a:pPr eaLnBrk="1" hangingPunct="1">
              <a:buFont typeface="Wingdings" pitchFamily="2" charset="2"/>
              <a:buNone/>
            </a:pPr>
            <a:r>
              <a:rPr lang="kk-KZ" sz="1800" dirty="0" smtClean="0">
                <a:latin typeface="Times New Roman" pitchFamily="18" charset="0"/>
              </a:rPr>
              <a:t>Нидерланд тілінде оқуды қалайды </a:t>
            </a:r>
            <a:r>
              <a:rPr lang="ru-RU" sz="1800" dirty="0" smtClean="0">
                <a:latin typeface="Times New Roman" pitchFamily="18" charset="0"/>
              </a:rPr>
              <a:t>-37% </a:t>
            </a:r>
            <a:endParaRPr lang="kk-KZ" sz="1800" dirty="0" smtClean="0">
              <a:latin typeface="Times New Roman" pitchFamily="18" charset="0"/>
            </a:endParaRPr>
          </a:p>
          <a:p>
            <a:pPr eaLnBrk="1" hangingPunct="1">
              <a:buFont typeface="Wingdings" pitchFamily="2" charset="2"/>
              <a:buNone/>
            </a:pPr>
            <a:r>
              <a:rPr lang="kk-KZ" sz="1800" dirty="0" smtClean="0">
                <a:latin typeface="Times New Roman" pitchFamily="18" charset="0"/>
              </a:rPr>
              <a:t>Фриз тілінде – 21%</a:t>
            </a:r>
          </a:p>
          <a:p>
            <a:pPr eaLnBrk="1" hangingPunct="1">
              <a:buFont typeface="Wingdings" pitchFamily="2" charset="2"/>
              <a:buNone/>
            </a:pPr>
            <a:r>
              <a:rPr lang="kk-KZ" sz="1800" dirty="0" smtClean="0">
                <a:latin typeface="Times New Roman" pitchFamily="18" charset="0"/>
              </a:rPr>
              <a:t>Нейтралды – 42%.</a:t>
            </a:r>
          </a:p>
          <a:p>
            <a:pPr eaLnBrk="1" hangingPunct="1">
              <a:buFont typeface="Wingdings" pitchFamily="2" charset="2"/>
              <a:buNone/>
            </a:pPr>
            <a:endParaRPr lang="ru-RU" sz="1800" dirty="0" smtClean="0">
              <a:latin typeface="Times New Roman" pitchFamily="18" charset="0"/>
            </a:endParaRPr>
          </a:p>
        </p:txBody>
      </p:sp>
      <p:sp>
        <p:nvSpPr>
          <p:cNvPr id="9219" name="Номер слайда 2"/>
          <p:cNvSpPr>
            <a:spLocks noGrp="1"/>
          </p:cNvSpPr>
          <p:nvPr>
            <p:ph type="sldNum" sz="quarter" idx="12"/>
          </p:nvPr>
        </p:nvSpPr>
        <p:spPr>
          <a:noFill/>
        </p:spPr>
        <p:txBody>
          <a:bodyPr/>
          <a:lstStyle/>
          <a:p>
            <a:fld id="{EB4919CA-7529-47A9-99F6-2C651DC668A3}" type="slidenum">
              <a:rPr lang="ru-RU" smtClean="0"/>
              <a:pPr/>
              <a:t>29</a:t>
            </a:fld>
            <a:endParaRPr lang="ru-RU" smtClean="0"/>
          </a:p>
        </p:txBody>
      </p:sp>
      <p:pic>
        <p:nvPicPr>
          <p:cNvPr id="4" name="Picture 2" descr="C:\Users\Галым\Desktop\2 иностр яз\1.tif"/>
          <p:cNvPicPr>
            <a:picLocks noChangeAspect="1" noChangeArrowheads="1"/>
          </p:cNvPicPr>
          <p:nvPr/>
        </p:nvPicPr>
        <p:blipFill>
          <a:blip r:embed="rId2" cstate="print"/>
          <a:srcRect/>
          <a:stretch>
            <a:fillRect/>
          </a:stretch>
        </p:blipFill>
        <p:spPr bwMode="auto">
          <a:xfrm>
            <a:off x="0" y="2582480"/>
            <a:ext cx="3000365" cy="427552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915816" y="530352"/>
            <a:ext cx="5770984" cy="4187952"/>
          </a:xfrm>
        </p:spPr>
        <p:txBody>
          <a:bodyPr/>
          <a:lstStyle/>
          <a:p>
            <a:pPr>
              <a:buNone/>
            </a:pPr>
            <a:r>
              <a:rPr lang="kk-KZ" dirty="0" smtClean="0"/>
              <a:t>Оның септеуі мен жіктелінуі кең дәрежеде болған. Зат есімдер немесе сын есімдер үш морфологиялық элементтерден тұратын: түбір + негіз құрушы суффикс + жалғау</a:t>
            </a:r>
            <a:endParaRPr lang="ru-RU" dirty="0"/>
          </a:p>
        </p:txBody>
      </p:sp>
      <p:pic>
        <p:nvPicPr>
          <p:cNvPr id="4" name="Picture 3" descr="C:\Users\Галым\Desktop\2 иностр яз\1Ю.tif"/>
          <p:cNvPicPr>
            <a:picLocks noChangeAspect="1" noChangeArrowheads="1"/>
          </p:cNvPicPr>
          <p:nvPr/>
        </p:nvPicPr>
        <p:blipFill>
          <a:blip r:embed="rId2" cstate="print"/>
          <a:srcRect/>
          <a:stretch>
            <a:fillRect/>
          </a:stretch>
        </p:blipFill>
        <p:spPr bwMode="auto">
          <a:xfrm>
            <a:off x="467544" y="2420888"/>
            <a:ext cx="3133554" cy="4000504"/>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467544" y="404664"/>
            <a:ext cx="6552728" cy="5543550"/>
          </a:xfrm>
        </p:spPr>
        <p:txBody>
          <a:bodyPr/>
          <a:lstStyle/>
          <a:p>
            <a:pPr marL="571500" indent="-571500" eaLnBrk="1" hangingPunct="1">
              <a:lnSpc>
                <a:spcPct val="90000"/>
              </a:lnSpc>
              <a:buFont typeface="Wingdings" pitchFamily="2" charset="2"/>
              <a:buNone/>
            </a:pPr>
            <a:r>
              <a:rPr lang="kk-KZ" dirty="0" smtClean="0">
                <a:latin typeface="Times New Roman" pitchFamily="18" charset="0"/>
              </a:rPr>
              <a:t>Фриз тілі </a:t>
            </a:r>
            <a:r>
              <a:rPr lang="ru-RU" dirty="0" smtClean="0">
                <a:latin typeface="Times New Roman" pitchFamily="18" charset="0"/>
              </a:rPr>
              <a:t>16 </a:t>
            </a:r>
            <a:r>
              <a:rPr lang="kk-KZ" dirty="0" smtClean="0">
                <a:latin typeface="Times New Roman" pitchFamily="18" charset="0"/>
              </a:rPr>
              <a:t>ғасырдан бастап ауызекі сөйлеу тілінде ғана қолданыла бастады. Осы кезеңде фриз тілі біртіндеп нидерланд тілі арқылы ығыстырылды. </a:t>
            </a:r>
          </a:p>
          <a:p>
            <a:pPr marL="571500" indent="-571500" eaLnBrk="1" hangingPunct="1">
              <a:lnSpc>
                <a:spcPct val="90000"/>
              </a:lnSpc>
              <a:buFont typeface="Wingdings" pitchFamily="2" charset="2"/>
              <a:buNone/>
            </a:pPr>
            <a:r>
              <a:rPr lang="kk-KZ" dirty="0" smtClean="0">
                <a:latin typeface="Times New Roman" pitchFamily="18" charset="0"/>
              </a:rPr>
              <a:t>Фриз тілінің тарихын екі немесе үш кезеңге бөлу қалыптасқан:</a:t>
            </a:r>
          </a:p>
          <a:p>
            <a:pPr marL="571500" indent="-571500" eaLnBrk="1" hangingPunct="1">
              <a:lnSpc>
                <a:spcPct val="90000"/>
              </a:lnSpc>
              <a:buFont typeface="Wingdings" pitchFamily="2" charset="2"/>
              <a:buAutoNum type="arabicPeriod"/>
            </a:pPr>
            <a:r>
              <a:rPr lang="kk-KZ" dirty="0" smtClean="0">
                <a:latin typeface="Times New Roman" pitchFamily="18" charset="0"/>
              </a:rPr>
              <a:t>көне фриз кезеңі </a:t>
            </a:r>
            <a:r>
              <a:rPr lang="ru-RU" dirty="0" smtClean="0">
                <a:latin typeface="Times New Roman" pitchFamily="18" charset="0"/>
              </a:rPr>
              <a:t>(шамамен1550 ж. </a:t>
            </a:r>
            <a:r>
              <a:rPr lang="kk-KZ" dirty="0" smtClean="0">
                <a:latin typeface="Times New Roman" pitchFamily="18" charset="0"/>
              </a:rPr>
              <a:t>дейін</a:t>
            </a:r>
            <a:r>
              <a:rPr lang="ru-RU" dirty="0" smtClean="0">
                <a:latin typeface="Times New Roman" pitchFamily="18" charset="0"/>
              </a:rPr>
              <a:t>),</a:t>
            </a:r>
          </a:p>
          <a:p>
            <a:pPr marL="571500" indent="-571500" eaLnBrk="1" hangingPunct="1">
              <a:lnSpc>
                <a:spcPct val="90000"/>
              </a:lnSpc>
              <a:buFont typeface="Wingdings" pitchFamily="2" charset="2"/>
              <a:buNone/>
            </a:pPr>
            <a:r>
              <a:rPr lang="ru-RU" dirty="0" smtClean="0">
                <a:latin typeface="Times New Roman" pitchFamily="18" charset="0"/>
              </a:rPr>
              <a:t>2. о</a:t>
            </a:r>
            <a:r>
              <a:rPr lang="kk-KZ" dirty="0" smtClean="0">
                <a:latin typeface="Times New Roman" pitchFamily="18" charset="0"/>
              </a:rPr>
              <a:t>рта фриз кезеңі </a:t>
            </a:r>
            <a:r>
              <a:rPr lang="ru-RU" dirty="0" smtClean="0">
                <a:latin typeface="Times New Roman" pitchFamily="18" charset="0"/>
              </a:rPr>
              <a:t>(1550-1880)</a:t>
            </a:r>
            <a:r>
              <a:rPr lang="kk-KZ" dirty="0" smtClean="0">
                <a:latin typeface="Times New Roman" pitchFamily="18" charset="0"/>
              </a:rPr>
              <a:t>,</a:t>
            </a:r>
          </a:p>
          <a:p>
            <a:pPr marL="571500" indent="-571500" eaLnBrk="1" hangingPunct="1">
              <a:lnSpc>
                <a:spcPct val="90000"/>
              </a:lnSpc>
              <a:buFont typeface="Wingdings" pitchFamily="2" charset="2"/>
              <a:buNone/>
            </a:pPr>
            <a:r>
              <a:rPr lang="ru-RU" dirty="0" smtClean="0">
                <a:latin typeface="Times New Roman" pitchFamily="18" charset="0"/>
              </a:rPr>
              <a:t>3. ж</a:t>
            </a:r>
            <a:r>
              <a:rPr lang="kk-KZ" dirty="0" smtClean="0">
                <a:latin typeface="Times New Roman" pitchFamily="18" charset="0"/>
              </a:rPr>
              <a:t>аңа фриз кезеңі </a:t>
            </a:r>
            <a:r>
              <a:rPr lang="ru-RU" dirty="0" smtClean="0">
                <a:latin typeface="Times New Roman" pitchFamily="18" charset="0"/>
              </a:rPr>
              <a:t>(1880 осы к</a:t>
            </a:r>
            <a:r>
              <a:rPr lang="kk-KZ" dirty="0" smtClean="0">
                <a:latin typeface="Times New Roman" pitchFamily="18" charset="0"/>
              </a:rPr>
              <a:t>үнге дейін</a:t>
            </a:r>
            <a:r>
              <a:rPr lang="ru-RU" dirty="0" smtClean="0">
                <a:latin typeface="Times New Roman" pitchFamily="18" charset="0"/>
              </a:rPr>
              <a:t>)</a:t>
            </a:r>
            <a:endParaRPr lang="kk-KZ" dirty="0" smtClean="0">
              <a:latin typeface="Times New Roman" pitchFamily="18" charset="0"/>
            </a:endParaRPr>
          </a:p>
          <a:p>
            <a:pPr marL="571500" indent="-571500" eaLnBrk="1" hangingPunct="1">
              <a:lnSpc>
                <a:spcPct val="90000"/>
              </a:lnSpc>
              <a:buFont typeface="Wingdings" pitchFamily="2" charset="2"/>
              <a:buNone/>
            </a:pPr>
            <a:endParaRPr lang="en-US" dirty="0" smtClean="0">
              <a:latin typeface="Times New Roman" pitchFamily="18" charset="0"/>
            </a:endParaRPr>
          </a:p>
          <a:p>
            <a:pPr marL="571500" indent="-571500" eaLnBrk="1" hangingPunct="1">
              <a:lnSpc>
                <a:spcPct val="90000"/>
              </a:lnSpc>
              <a:buFont typeface="Wingdings" pitchFamily="2" charset="2"/>
              <a:buNone/>
            </a:pPr>
            <a:endParaRPr lang="ru-RU" dirty="0" smtClean="0"/>
          </a:p>
        </p:txBody>
      </p:sp>
      <p:sp>
        <p:nvSpPr>
          <p:cNvPr id="10243" name="Номер слайда 2"/>
          <p:cNvSpPr>
            <a:spLocks noGrp="1"/>
          </p:cNvSpPr>
          <p:nvPr>
            <p:ph type="sldNum" sz="quarter" idx="12"/>
          </p:nvPr>
        </p:nvSpPr>
        <p:spPr>
          <a:noFill/>
        </p:spPr>
        <p:txBody>
          <a:bodyPr/>
          <a:lstStyle/>
          <a:p>
            <a:fld id="{A0A4E8D5-B57C-4F7E-B21D-2C2965B7BE7C}" type="slidenum">
              <a:rPr lang="ru-RU" smtClean="0"/>
              <a:pPr/>
              <a:t>30</a:t>
            </a:fld>
            <a:endParaRPr lang="ru-RU" smtClean="0"/>
          </a:p>
        </p:txBody>
      </p:sp>
      <p:pic>
        <p:nvPicPr>
          <p:cNvPr id="4" name="Picture 3" descr="C:\Users\Галым\Desktop\2 иностр яз\1Ю.tif"/>
          <p:cNvPicPr>
            <a:picLocks noChangeAspect="1" noChangeArrowheads="1"/>
          </p:cNvPicPr>
          <p:nvPr/>
        </p:nvPicPr>
        <p:blipFill>
          <a:blip r:embed="rId2" cstate="print"/>
          <a:srcRect/>
          <a:stretch>
            <a:fillRect/>
          </a:stretch>
        </p:blipFill>
        <p:spPr bwMode="auto">
          <a:xfrm>
            <a:off x="6010446" y="2643182"/>
            <a:ext cx="3133554" cy="4000504"/>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2699792" y="549275"/>
            <a:ext cx="5834608" cy="5470525"/>
          </a:xfrm>
        </p:spPr>
        <p:txBody>
          <a:bodyPr/>
          <a:lstStyle/>
          <a:p>
            <a:pPr eaLnBrk="1" hangingPunct="1">
              <a:buFont typeface="Wingdings" pitchFamily="2" charset="2"/>
              <a:buNone/>
            </a:pPr>
            <a:r>
              <a:rPr lang="kk-KZ" dirty="0" smtClean="0">
                <a:latin typeface="Times New Roman" pitchFamily="18" charset="0"/>
              </a:rPr>
              <a:t>Көне фриз тілі көне ағылшын тілінің дыбыстық құрамы, грамматикасы және лексикасы тұрғысынан ұқсастығымен ерекшелінеді.</a:t>
            </a:r>
          </a:p>
          <a:p>
            <a:pPr eaLnBrk="1" hangingPunct="1">
              <a:buFont typeface="Wingdings" pitchFamily="2" charset="2"/>
              <a:buNone/>
            </a:pPr>
            <a:r>
              <a:rPr lang="kk-KZ" dirty="0" smtClean="0">
                <a:latin typeface="Times New Roman" pitchFamily="18" charset="0"/>
              </a:rPr>
              <a:t>Зат есімнің үш родтық категориясы, екі түр, төрт септік түрлерімен сипатталған. </a:t>
            </a:r>
          </a:p>
          <a:p>
            <a:pPr eaLnBrk="1" hangingPunct="1">
              <a:buFont typeface="Wingdings" pitchFamily="2" charset="2"/>
              <a:buNone/>
            </a:pPr>
            <a:r>
              <a:rPr lang="kk-KZ" dirty="0" smtClean="0">
                <a:latin typeface="Times New Roman" pitchFamily="18" charset="0"/>
              </a:rPr>
              <a:t>Сын есімдер әлді, әлсіз сын есімдер болып септелінеді.</a:t>
            </a:r>
            <a:endParaRPr lang="ru-RU" dirty="0" smtClean="0">
              <a:latin typeface="Times New Roman" pitchFamily="18" charset="0"/>
            </a:endParaRPr>
          </a:p>
        </p:txBody>
      </p:sp>
      <p:sp>
        <p:nvSpPr>
          <p:cNvPr id="11267" name="Номер слайда 2"/>
          <p:cNvSpPr>
            <a:spLocks noGrp="1"/>
          </p:cNvSpPr>
          <p:nvPr>
            <p:ph type="sldNum" sz="quarter" idx="12"/>
          </p:nvPr>
        </p:nvSpPr>
        <p:spPr>
          <a:noFill/>
        </p:spPr>
        <p:txBody>
          <a:bodyPr/>
          <a:lstStyle/>
          <a:p>
            <a:fld id="{1B66C8E6-8201-4EA4-A110-8F21A012D54B}" type="slidenum">
              <a:rPr lang="ru-RU" smtClean="0"/>
              <a:pPr/>
              <a:t>31</a:t>
            </a:fld>
            <a:endParaRPr lang="ru-RU" smtClean="0"/>
          </a:p>
        </p:txBody>
      </p:sp>
      <p:pic>
        <p:nvPicPr>
          <p:cNvPr id="4" name="Picture 2" descr="C:\Users\Галым\Desktop\2 иностр яз\1.tif"/>
          <p:cNvPicPr>
            <a:picLocks noChangeAspect="1" noChangeArrowheads="1"/>
          </p:cNvPicPr>
          <p:nvPr/>
        </p:nvPicPr>
        <p:blipFill>
          <a:blip r:embed="rId2" cstate="print"/>
          <a:srcRect/>
          <a:stretch>
            <a:fillRect/>
          </a:stretch>
        </p:blipFill>
        <p:spPr bwMode="auto">
          <a:xfrm>
            <a:off x="0" y="2582480"/>
            <a:ext cx="3000365" cy="427552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395536" y="476672"/>
            <a:ext cx="6408712" cy="5614987"/>
          </a:xfrm>
        </p:spPr>
        <p:txBody>
          <a:bodyPr>
            <a:normAutofit lnSpcReduction="10000"/>
          </a:bodyPr>
          <a:lstStyle/>
          <a:p>
            <a:pPr marL="571500" indent="-571500" eaLnBrk="1" hangingPunct="1">
              <a:buFont typeface="Wingdings" pitchFamily="2" charset="2"/>
              <a:buNone/>
            </a:pPr>
            <a:r>
              <a:rPr lang="kk-KZ" sz="2000" dirty="0" smtClean="0">
                <a:latin typeface="Times New Roman" pitchFamily="18" charset="0"/>
              </a:rPr>
              <a:t>Фонетика:</a:t>
            </a:r>
          </a:p>
          <a:p>
            <a:pPr marL="571500" indent="-571500" eaLnBrk="1" hangingPunct="1">
              <a:buFont typeface="Wingdings" pitchFamily="2" charset="2"/>
              <a:buNone/>
            </a:pPr>
            <a:r>
              <a:rPr lang="ru-RU" sz="2000" dirty="0" smtClean="0">
                <a:latin typeface="Times New Roman" pitchFamily="18" charset="0"/>
              </a:rPr>
              <a:t>1) </a:t>
            </a:r>
            <a:r>
              <a:rPr lang="ru-RU" sz="2000" dirty="0" err="1" smtClean="0">
                <a:latin typeface="Times New Roman" pitchFamily="18" charset="0"/>
              </a:rPr>
              <a:t>Полифтонгтар</a:t>
            </a:r>
            <a:endParaRPr lang="ru-RU" sz="2000" dirty="0" smtClean="0">
              <a:latin typeface="Times New Roman" pitchFamily="18" charset="0"/>
            </a:endParaRPr>
          </a:p>
          <a:p>
            <a:pPr marL="571500" indent="-571500" eaLnBrk="1" hangingPunct="1">
              <a:buFont typeface="Wingdings" pitchFamily="2" charset="2"/>
              <a:buNone/>
            </a:pPr>
            <a:r>
              <a:rPr lang="ru-RU" sz="2000" dirty="0" smtClean="0">
                <a:latin typeface="Times New Roman" pitchFamily="18" charset="0"/>
              </a:rPr>
              <a:t>2) </a:t>
            </a:r>
            <a:r>
              <a:rPr lang="kk-KZ" sz="2000" dirty="0" smtClean="0">
                <a:latin typeface="Times New Roman" pitchFamily="18" charset="0"/>
              </a:rPr>
              <a:t>Ассимиляция түрлері</a:t>
            </a:r>
          </a:p>
          <a:p>
            <a:pPr marL="571500" indent="-571500" eaLnBrk="1" hangingPunct="1">
              <a:buFont typeface="Wingdings" pitchFamily="2" charset="2"/>
              <a:buNone/>
            </a:pPr>
            <a:r>
              <a:rPr lang="kk-KZ" sz="2000" dirty="0" smtClean="0">
                <a:latin typeface="Times New Roman" pitchFamily="18" charset="0"/>
              </a:rPr>
              <a:t>Фриз тілінде </a:t>
            </a:r>
            <a:r>
              <a:rPr lang="ru-RU" sz="2000" dirty="0" smtClean="0">
                <a:latin typeface="Times New Roman" pitchFamily="18" charset="0"/>
              </a:rPr>
              <a:t>26 </a:t>
            </a:r>
            <a:r>
              <a:rPr lang="kk-KZ" sz="2000" dirty="0" smtClean="0">
                <a:latin typeface="Times New Roman" pitchFamily="18" charset="0"/>
              </a:rPr>
              <a:t>дифтонг </a:t>
            </a:r>
            <a:r>
              <a:rPr lang="en-US" sz="2000" dirty="0" smtClean="0">
                <a:latin typeface="Times New Roman" pitchFamily="18" charset="0"/>
              </a:rPr>
              <a:t>[</a:t>
            </a:r>
            <a:r>
              <a:rPr lang="en-US" sz="2000" dirty="0" err="1" smtClean="0">
                <a:latin typeface="Times New Roman" pitchFamily="18" charset="0"/>
              </a:rPr>
              <a:t>ai</a:t>
            </a:r>
            <a:r>
              <a:rPr lang="en-US" sz="2000" dirty="0" smtClean="0">
                <a:latin typeface="Times New Roman" pitchFamily="18" charset="0"/>
              </a:rPr>
              <a:t>], [</a:t>
            </a:r>
            <a:r>
              <a:rPr lang="en-US" sz="2000" dirty="0" err="1" smtClean="0">
                <a:latin typeface="Times New Roman" pitchFamily="18" charset="0"/>
              </a:rPr>
              <a:t>ei</a:t>
            </a:r>
            <a:r>
              <a:rPr lang="en-US" sz="2000" dirty="0" smtClean="0">
                <a:latin typeface="Times New Roman" pitchFamily="18" charset="0"/>
              </a:rPr>
              <a:t>], [</a:t>
            </a:r>
            <a:r>
              <a:rPr lang="en-US" sz="2000" dirty="0" err="1" smtClean="0">
                <a:latin typeface="Times New Roman" pitchFamily="18" charset="0"/>
              </a:rPr>
              <a:t>ui</a:t>
            </a:r>
            <a:r>
              <a:rPr lang="en-US" sz="2000" dirty="0" smtClean="0">
                <a:latin typeface="Times New Roman" pitchFamily="18" charset="0"/>
              </a:rPr>
              <a:t>], [au], [</a:t>
            </a:r>
            <a:r>
              <a:rPr lang="en-US" sz="2000" dirty="0" err="1" smtClean="0">
                <a:latin typeface="Times New Roman" pitchFamily="18" charset="0"/>
              </a:rPr>
              <a:t>ou</a:t>
            </a:r>
            <a:r>
              <a:rPr lang="en-US" sz="2000" dirty="0" smtClean="0">
                <a:latin typeface="Times New Roman" pitchFamily="18" charset="0"/>
              </a:rPr>
              <a:t>], [</a:t>
            </a:r>
            <a:r>
              <a:rPr lang="en-US" sz="2000" dirty="0" err="1" smtClean="0">
                <a:latin typeface="Times New Roman" pitchFamily="18" charset="0"/>
              </a:rPr>
              <a:t>ie</a:t>
            </a:r>
            <a:r>
              <a:rPr lang="en-US" sz="2000" dirty="0" smtClean="0">
                <a:latin typeface="Times New Roman" pitchFamily="18" charset="0"/>
              </a:rPr>
              <a:t>] </a:t>
            </a:r>
            <a:r>
              <a:rPr lang="kk-KZ" sz="2000" dirty="0" smtClean="0">
                <a:latin typeface="Times New Roman" pitchFamily="18" charset="0"/>
              </a:rPr>
              <a:t>т.б. және </a:t>
            </a:r>
            <a:r>
              <a:rPr lang="ru-RU" sz="2000" dirty="0" smtClean="0">
                <a:latin typeface="Times New Roman" pitchFamily="18" charset="0"/>
              </a:rPr>
              <a:t>6 </a:t>
            </a:r>
            <a:r>
              <a:rPr lang="ru-RU" sz="2000" dirty="0" err="1" smtClean="0">
                <a:latin typeface="Times New Roman" pitchFamily="18" charset="0"/>
              </a:rPr>
              <a:t>трифтонгтар</a:t>
            </a:r>
            <a:r>
              <a:rPr lang="en-US" sz="2000" dirty="0" smtClean="0">
                <a:latin typeface="Times New Roman" pitchFamily="18" charset="0"/>
              </a:rPr>
              <a:t> [</a:t>
            </a:r>
            <a:r>
              <a:rPr lang="en-US" sz="2000" dirty="0" err="1" smtClean="0">
                <a:latin typeface="Times New Roman" pitchFamily="18" charset="0"/>
              </a:rPr>
              <a:t>iou</a:t>
            </a:r>
            <a:r>
              <a:rPr lang="en-US" sz="2000" dirty="0" smtClean="0">
                <a:latin typeface="Times New Roman" pitchFamily="18" charset="0"/>
              </a:rPr>
              <a:t>], [</a:t>
            </a:r>
            <a:r>
              <a:rPr lang="en-US" sz="2000" dirty="0" err="1" smtClean="0">
                <a:latin typeface="Times New Roman" pitchFamily="18" charset="0"/>
              </a:rPr>
              <a:t>iou</a:t>
            </a:r>
            <a:r>
              <a:rPr lang="en-US" sz="2000" dirty="0" smtClean="0">
                <a:latin typeface="Times New Roman" pitchFamily="18" charset="0"/>
              </a:rPr>
              <a:t>], [</a:t>
            </a:r>
            <a:r>
              <a:rPr lang="en-US" sz="2000" dirty="0" err="1" smtClean="0">
                <a:latin typeface="Times New Roman" pitchFamily="18" charset="0"/>
              </a:rPr>
              <a:t>iuu</a:t>
            </a:r>
            <a:r>
              <a:rPr lang="en-US" sz="2000" dirty="0" smtClean="0">
                <a:latin typeface="Times New Roman" pitchFamily="18" charset="0"/>
              </a:rPr>
              <a:t>], [</a:t>
            </a:r>
            <a:r>
              <a:rPr lang="en-US" sz="2000" dirty="0" err="1" smtClean="0">
                <a:latin typeface="Times New Roman" pitchFamily="18" charset="0"/>
              </a:rPr>
              <a:t>oai</a:t>
            </a:r>
            <a:r>
              <a:rPr lang="en-US" sz="2000" dirty="0" smtClean="0">
                <a:latin typeface="Times New Roman" pitchFamily="18" charset="0"/>
              </a:rPr>
              <a:t>], [</a:t>
            </a:r>
            <a:r>
              <a:rPr lang="en-US" sz="2000" dirty="0" err="1" smtClean="0">
                <a:latin typeface="Times New Roman" pitchFamily="18" charset="0"/>
              </a:rPr>
              <a:t>oa</a:t>
            </a:r>
            <a:r>
              <a:rPr lang="en-US" sz="2000" dirty="0" smtClean="0">
                <a:latin typeface="Times New Roman" pitchFamily="18" charset="0"/>
              </a:rPr>
              <a:t> </a:t>
            </a:r>
            <a:r>
              <a:rPr lang="en-US" sz="2000" dirty="0" err="1" smtClean="0">
                <a:latin typeface="Times New Roman" pitchFamily="18" charset="0"/>
              </a:rPr>
              <a:t>i</a:t>
            </a:r>
            <a:r>
              <a:rPr lang="en-US" sz="2000" dirty="0" smtClean="0">
                <a:latin typeface="Times New Roman" pitchFamily="18" charset="0"/>
              </a:rPr>
              <a:t>], [</a:t>
            </a:r>
            <a:r>
              <a:rPr lang="en-US" sz="2000" dirty="0" err="1" smtClean="0">
                <a:latin typeface="Times New Roman" pitchFamily="18" charset="0"/>
              </a:rPr>
              <a:t>uoi</a:t>
            </a:r>
            <a:r>
              <a:rPr lang="en-US" sz="2000" dirty="0" smtClean="0">
                <a:latin typeface="Times New Roman" pitchFamily="18" charset="0"/>
              </a:rPr>
              <a:t>]</a:t>
            </a:r>
            <a:r>
              <a:rPr lang="ru-RU" sz="2000" dirty="0" smtClean="0">
                <a:latin typeface="Times New Roman" pitchFamily="18" charset="0"/>
              </a:rPr>
              <a:t> бар. </a:t>
            </a:r>
          </a:p>
          <a:p>
            <a:pPr marL="571500" indent="-571500" eaLnBrk="1" hangingPunct="1">
              <a:buFont typeface="Wingdings" pitchFamily="2" charset="2"/>
              <a:buNone/>
            </a:pPr>
            <a:r>
              <a:rPr lang="kk-KZ" sz="2000" dirty="0" smtClean="0">
                <a:latin typeface="Times New Roman" pitchFamily="18" charset="0"/>
              </a:rPr>
              <a:t>Кейбір фонемалық алмасулар арқылы ерекшеленеді:</a:t>
            </a:r>
          </a:p>
          <a:p>
            <a:pPr marL="571500" indent="-571500" eaLnBrk="1" hangingPunct="1">
              <a:buFont typeface="Wingdings" pitchFamily="2" charset="2"/>
              <a:buNone/>
            </a:pPr>
            <a:r>
              <a:rPr lang="kk-KZ" sz="2000" dirty="0" smtClean="0">
                <a:latin typeface="Times New Roman" pitchFamily="18" charset="0"/>
              </a:rPr>
              <a:t>1. 	 Созылыңқы дауыстының келте дауыстыға алмасуы: </a:t>
            </a:r>
            <a:r>
              <a:rPr lang="en-US" sz="2000" dirty="0" err="1" smtClean="0">
                <a:latin typeface="Times New Roman" pitchFamily="18" charset="0"/>
              </a:rPr>
              <a:t>siik</a:t>
            </a:r>
            <a:r>
              <a:rPr lang="en-US" sz="2000" dirty="0" smtClean="0">
                <a:latin typeface="Times New Roman" pitchFamily="18" charset="0"/>
              </a:rPr>
              <a:t> </a:t>
            </a:r>
            <a:r>
              <a:rPr lang="kk-KZ" sz="2000" dirty="0" smtClean="0">
                <a:latin typeface="Times New Roman" pitchFamily="18" charset="0"/>
              </a:rPr>
              <a:t>“больной”</a:t>
            </a:r>
            <a:r>
              <a:rPr lang="en-US" sz="2000" dirty="0" smtClean="0">
                <a:latin typeface="Times New Roman" pitchFamily="18" charset="0"/>
              </a:rPr>
              <a:t> – </a:t>
            </a:r>
            <a:r>
              <a:rPr lang="en-US" sz="2000" dirty="0" err="1" smtClean="0">
                <a:latin typeface="Times New Roman" pitchFamily="18" charset="0"/>
              </a:rPr>
              <a:t>sykte</a:t>
            </a:r>
            <a:r>
              <a:rPr lang="kk-KZ" sz="2000" dirty="0" smtClean="0">
                <a:latin typeface="Times New Roman" pitchFamily="18" charset="0"/>
              </a:rPr>
              <a:t> “болезнь”</a:t>
            </a:r>
            <a:r>
              <a:rPr lang="en-US" sz="2000" dirty="0" smtClean="0">
                <a:latin typeface="Times New Roman" pitchFamily="18" charset="0"/>
              </a:rPr>
              <a:t>, </a:t>
            </a:r>
            <a:r>
              <a:rPr lang="en-US" sz="2000" dirty="0" err="1" smtClean="0">
                <a:latin typeface="Times New Roman" pitchFamily="18" charset="0"/>
              </a:rPr>
              <a:t>mus</a:t>
            </a:r>
            <a:r>
              <a:rPr lang="en-US" sz="2000" dirty="0" smtClean="0">
                <a:latin typeface="Times New Roman" pitchFamily="18" charset="0"/>
              </a:rPr>
              <a:t> </a:t>
            </a:r>
            <a:r>
              <a:rPr lang="kk-KZ" sz="2000" dirty="0" smtClean="0">
                <a:latin typeface="Times New Roman" pitchFamily="18" charset="0"/>
              </a:rPr>
              <a:t>“мышь”</a:t>
            </a:r>
            <a:r>
              <a:rPr lang="en-US" sz="2000" dirty="0" smtClean="0">
                <a:latin typeface="Times New Roman" pitchFamily="18" charset="0"/>
              </a:rPr>
              <a:t>– </a:t>
            </a:r>
            <a:r>
              <a:rPr lang="en-US" sz="2000" dirty="0" err="1" smtClean="0">
                <a:latin typeface="Times New Roman" pitchFamily="18" charset="0"/>
              </a:rPr>
              <a:t>muske</a:t>
            </a:r>
            <a:r>
              <a:rPr lang="kk-KZ" sz="2000" dirty="0" smtClean="0">
                <a:latin typeface="Times New Roman" pitchFamily="18" charset="0"/>
              </a:rPr>
              <a:t> “мышка”</a:t>
            </a:r>
            <a:endParaRPr lang="en-US" sz="2000" dirty="0" smtClean="0">
              <a:latin typeface="Times New Roman" pitchFamily="18" charset="0"/>
            </a:endParaRPr>
          </a:p>
          <a:p>
            <a:pPr marL="571500" indent="-571500" eaLnBrk="1" hangingPunct="1">
              <a:buFont typeface="Wingdings" pitchFamily="2" charset="2"/>
              <a:buNone/>
            </a:pPr>
            <a:r>
              <a:rPr lang="kk-KZ" sz="2000" dirty="0" smtClean="0">
                <a:latin typeface="Times New Roman" pitchFamily="18" charset="0"/>
              </a:rPr>
              <a:t>2. 	Дифтонгтардың алмасуы: </a:t>
            </a:r>
            <a:r>
              <a:rPr lang="en-US" sz="2000" dirty="0" err="1" smtClean="0">
                <a:latin typeface="Times New Roman" pitchFamily="18" charset="0"/>
              </a:rPr>
              <a:t>earm</a:t>
            </a:r>
            <a:r>
              <a:rPr lang="en-US" sz="2000" dirty="0" smtClean="0">
                <a:latin typeface="Times New Roman" pitchFamily="18" charset="0"/>
              </a:rPr>
              <a:t> </a:t>
            </a:r>
            <a:r>
              <a:rPr lang="kk-KZ" sz="2000" dirty="0" smtClean="0">
                <a:latin typeface="Times New Roman" pitchFamily="18" charset="0"/>
              </a:rPr>
              <a:t>“бедный”</a:t>
            </a:r>
            <a:r>
              <a:rPr lang="en-US" sz="2000" dirty="0" smtClean="0">
                <a:latin typeface="Times New Roman" pitchFamily="18" charset="0"/>
              </a:rPr>
              <a:t> – </a:t>
            </a:r>
            <a:r>
              <a:rPr lang="en-US" sz="2000" dirty="0" err="1" smtClean="0">
                <a:latin typeface="Times New Roman" pitchFamily="18" charset="0"/>
              </a:rPr>
              <a:t>earmoed</a:t>
            </a:r>
            <a:r>
              <a:rPr lang="kk-KZ" sz="2000" dirty="0" smtClean="0">
                <a:latin typeface="Times New Roman" pitchFamily="18" charset="0"/>
              </a:rPr>
              <a:t> “бедность”</a:t>
            </a:r>
            <a:r>
              <a:rPr lang="en-US" sz="2000" dirty="0" smtClean="0">
                <a:latin typeface="Times New Roman" pitchFamily="18" charset="0"/>
              </a:rPr>
              <a:t>,</a:t>
            </a:r>
            <a:r>
              <a:rPr lang="kk-KZ" sz="2000" dirty="0" smtClean="0">
                <a:latin typeface="Times New Roman" pitchFamily="18" charset="0"/>
              </a:rPr>
              <a:t> </a:t>
            </a:r>
            <a:r>
              <a:rPr lang="en-US" sz="2000" dirty="0" err="1" smtClean="0">
                <a:latin typeface="Times New Roman" pitchFamily="18" charset="0"/>
              </a:rPr>
              <a:t>moarn</a:t>
            </a:r>
            <a:r>
              <a:rPr lang="kk-KZ" sz="2000" dirty="0" smtClean="0">
                <a:latin typeface="Times New Roman" pitchFamily="18" charset="0"/>
              </a:rPr>
              <a:t> “утро”</a:t>
            </a:r>
            <a:r>
              <a:rPr lang="en-US" sz="2000" dirty="0" smtClean="0">
                <a:latin typeface="Times New Roman" pitchFamily="18" charset="0"/>
              </a:rPr>
              <a:t> – </a:t>
            </a:r>
            <a:r>
              <a:rPr lang="en-US" sz="2000" dirty="0" err="1" smtClean="0">
                <a:latin typeface="Times New Roman" pitchFamily="18" charset="0"/>
              </a:rPr>
              <a:t>moarns</a:t>
            </a:r>
            <a:r>
              <a:rPr lang="kk-KZ" sz="2000" dirty="0" smtClean="0">
                <a:latin typeface="Times New Roman" pitchFamily="18" charset="0"/>
              </a:rPr>
              <a:t> “утром”</a:t>
            </a:r>
          </a:p>
          <a:p>
            <a:pPr marL="571500" indent="-571500" eaLnBrk="1" hangingPunct="1">
              <a:buFont typeface="Wingdings" pitchFamily="2" charset="2"/>
              <a:buNone/>
            </a:pPr>
            <a:r>
              <a:rPr lang="kk-KZ" sz="2000" dirty="0" smtClean="0">
                <a:latin typeface="Times New Roman" pitchFamily="18" charset="0"/>
              </a:rPr>
              <a:t>3.	Үнді дауыссыз дыбыстың әсерінен қатаңдануы:</a:t>
            </a:r>
          </a:p>
          <a:p>
            <a:pPr marL="571500" indent="-571500" eaLnBrk="1" hangingPunct="1">
              <a:buFont typeface="Wingdings" pitchFamily="2" charset="2"/>
              <a:buNone/>
            </a:pPr>
            <a:r>
              <a:rPr lang="kk-KZ" sz="2000" dirty="0" smtClean="0">
                <a:latin typeface="Times New Roman" pitchFamily="18" charset="0"/>
              </a:rPr>
              <a:t>	</a:t>
            </a:r>
            <a:r>
              <a:rPr lang="en-US" sz="2000" dirty="0" err="1" smtClean="0">
                <a:latin typeface="Times New Roman" pitchFamily="18" charset="0"/>
              </a:rPr>
              <a:t>leze</a:t>
            </a:r>
            <a:r>
              <a:rPr lang="en-US" sz="2000" dirty="0" smtClean="0">
                <a:latin typeface="Times New Roman" pitchFamily="18" charset="0"/>
              </a:rPr>
              <a:t>- lest, </a:t>
            </a:r>
            <a:r>
              <a:rPr lang="en-US" sz="2000" dirty="0" err="1" smtClean="0">
                <a:latin typeface="Times New Roman" pitchFamily="18" charset="0"/>
              </a:rPr>
              <a:t>opkomme</a:t>
            </a:r>
            <a:r>
              <a:rPr lang="en-US" sz="2000" dirty="0" smtClean="0">
                <a:latin typeface="Times New Roman" pitchFamily="18" charset="0"/>
              </a:rPr>
              <a:t> </a:t>
            </a:r>
            <a:r>
              <a:rPr lang="kk-KZ" sz="2000" dirty="0" smtClean="0">
                <a:latin typeface="Times New Roman" pitchFamily="18" charset="0"/>
              </a:rPr>
              <a:t>“подниматься”</a:t>
            </a:r>
            <a:r>
              <a:rPr lang="en-US" sz="2000" dirty="0" smtClean="0">
                <a:latin typeface="Times New Roman" pitchFamily="18" charset="0"/>
              </a:rPr>
              <a:t> – </a:t>
            </a:r>
            <a:r>
              <a:rPr lang="en-US" sz="2000" dirty="0" err="1" smtClean="0">
                <a:latin typeface="Times New Roman" pitchFamily="18" charset="0"/>
              </a:rPr>
              <a:t>opdwaan</a:t>
            </a:r>
            <a:r>
              <a:rPr lang="en-US" sz="2000" dirty="0" smtClean="0">
                <a:latin typeface="Times New Roman" pitchFamily="18" charset="0"/>
              </a:rPr>
              <a:t> </a:t>
            </a:r>
            <a:r>
              <a:rPr lang="kk-KZ" sz="2000" dirty="0" smtClean="0">
                <a:latin typeface="Times New Roman" pitchFamily="18" charset="0"/>
              </a:rPr>
              <a:t>“открывать”</a:t>
            </a:r>
          </a:p>
          <a:p>
            <a:pPr marL="571500" indent="-571500" eaLnBrk="1" hangingPunct="1">
              <a:buFont typeface="Wingdings" pitchFamily="2" charset="2"/>
              <a:buNone/>
            </a:pPr>
            <a:r>
              <a:rPr lang="ru-RU" sz="2000" dirty="0" smtClean="0">
                <a:latin typeface="Times New Roman" pitchFamily="18" charset="0"/>
              </a:rPr>
              <a:t>4.	</a:t>
            </a:r>
            <a:r>
              <a:rPr lang="kk-KZ" sz="2000" dirty="0" smtClean="0">
                <a:latin typeface="Times New Roman" pitchFamily="18" charset="0"/>
              </a:rPr>
              <a:t>Прогрессивті ассимиляция: </a:t>
            </a:r>
            <a:r>
              <a:rPr lang="en-US" sz="2000" dirty="0" smtClean="0">
                <a:latin typeface="Times New Roman" pitchFamily="18" charset="0"/>
              </a:rPr>
              <a:t>op </a:t>
            </a:r>
            <a:r>
              <a:rPr lang="en-US" sz="2000" dirty="0" err="1" smtClean="0">
                <a:latin typeface="Times New Roman" pitchFamily="18" charset="0"/>
              </a:rPr>
              <a:t>dy</a:t>
            </a:r>
            <a:r>
              <a:rPr lang="en-US" sz="2000" dirty="0" smtClean="0">
                <a:latin typeface="Times New Roman" pitchFamily="18" charset="0"/>
              </a:rPr>
              <a:t> man [</a:t>
            </a:r>
            <a:r>
              <a:rPr lang="en-US" sz="2000" dirty="0" err="1" smtClean="0">
                <a:latin typeface="Times New Roman" pitchFamily="18" charset="0"/>
              </a:rPr>
              <a:t>optimon</a:t>
            </a:r>
            <a:r>
              <a:rPr lang="en-US" sz="2000" dirty="0" smtClean="0">
                <a:latin typeface="Times New Roman" pitchFamily="18" charset="0"/>
              </a:rPr>
              <a:t>]</a:t>
            </a:r>
            <a:endParaRPr lang="ru-RU" sz="2000" dirty="0" smtClean="0">
              <a:latin typeface="Times New Roman" pitchFamily="18" charset="0"/>
            </a:endParaRPr>
          </a:p>
        </p:txBody>
      </p:sp>
      <p:sp>
        <p:nvSpPr>
          <p:cNvPr id="12291" name="Номер слайда 2"/>
          <p:cNvSpPr>
            <a:spLocks noGrp="1"/>
          </p:cNvSpPr>
          <p:nvPr>
            <p:ph type="sldNum" sz="quarter" idx="12"/>
          </p:nvPr>
        </p:nvSpPr>
        <p:spPr>
          <a:noFill/>
        </p:spPr>
        <p:txBody>
          <a:bodyPr/>
          <a:lstStyle/>
          <a:p>
            <a:fld id="{6A8BAC69-FE2C-45D1-A337-8FF6134AB1BC}" type="slidenum">
              <a:rPr lang="ru-RU" smtClean="0"/>
              <a:pPr/>
              <a:t>32</a:t>
            </a:fld>
            <a:endParaRPr lang="ru-RU" smtClean="0"/>
          </a:p>
        </p:txBody>
      </p:sp>
      <p:pic>
        <p:nvPicPr>
          <p:cNvPr id="4" name="Picture 3" descr="C:\Users\Галым\Desktop\2 иностр яз\1Ю.tif"/>
          <p:cNvPicPr>
            <a:picLocks noChangeAspect="1" noChangeArrowheads="1"/>
          </p:cNvPicPr>
          <p:nvPr/>
        </p:nvPicPr>
        <p:blipFill>
          <a:blip r:embed="rId2" cstate="print"/>
          <a:srcRect/>
          <a:stretch>
            <a:fillRect/>
          </a:stretch>
        </p:blipFill>
        <p:spPr bwMode="auto">
          <a:xfrm>
            <a:off x="6010446" y="2643182"/>
            <a:ext cx="3133554" cy="400050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2267744" y="530352"/>
            <a:ext cx="6419056" cy="4187952"/>
          </a:xfrm>
        </p:spPr>
        <p:txBody>
          <a:bodyPr/>
          <a:lstStyle/>
          <a:p>
            <a:pPr eaLnBrk="1" hangingPunct="1">
              <a:buFontTx/>
              <a:buNone/>
            </a:pPr>
            <a:r>
              <a:rPr lang="kk-KZ" dirty="0" smtClean="0"/>
              <a:t>Түбір лексикалық мағынаның көрсеткіші болды, түбірден кейін негіз қызметін атқарушы ретінде суффикс орналасты. Ал жалғау негізге жалғанып, тек, түр, септік грамматикалық категориясын білдіруші көрсеткіш ретінде қызмет жасады. </a:t>
            </a:r>
            <a:endParaRPr lang="ru-RU" dirty="0" smtClean="0"/>
          </a:p>
          <a:p>
            <a:pPr eaLnBrk="1" hangingPunct="1">
              <a:buFontTx/>
              <a:buNone/>
            </a:pPr>
            <a:endParaRPr lang="ru-RU" dirty="0" smtClean="0"/>
          </a:p>
        </p:txBody>
      </p:sp>
      <p:pic>
        <p:nvPicPr>
          <p:cNvPr id="3" name="Picture 2" descr="C:\Users\Галым\Desktop\2 иностр яз\1.tif"/>
          <p:cNvPicPr>
            <a:picLocks noChangeAspect="1" noChangeArrowheads="1"/>
          </p:cNvPicPr>
          <p:nvPr/>
        </p:nvPicPr>
        <p:blipFill>
          <a:blip r:embed="rId2" cstate="print"/>
          <a:srcRect/>
          <a:stretch>
            <a:fillRect/>
          </a:stretch>
        </p:blipFill>
        <p:spPr bwMode="auto">
          <a:xfrm>
            <a:off x="0" y="2582480"/>
            <a:ext cx="3000365" cy="427552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502920" y="530352"/>
            <a:ext cx="6517352" cy="4187952"/>
          </a:xfrm>
        </p:spPr>
        <p:txBody>
          <a:bodyPr>
            <a:normAutofit/>
          </a:bodyPr>
          <a:lstStyle/>
          <a:p>
            <a:pPr eaLnBrk="1" hangingPunct="1">
              <a:buFontTx/>
              <a:buNone/>
            </a:pPr>
            <a:r>
              <a:rPr lang="kk-KZ" dirty="0" smtClean="0"/>
              <a:t>Бірақ кейіннен үш морфологиялық құрылымды екі морфологиялық құрылымға айналды: негіз + жалғау болып қалды. </a:t>
            </a:r>
            <a:endParaRPr lang="ru-RU" dirty="0" smtClean="0"/>
          </a:p>
        </p:txBody>
      </p:sp>
      <p:pic>
        <p:nvPicPr>
          <p:cNvPr id="3" name="Picture 3" descr="C:\Users\Галым\Desktop\2 иностр яз\1Ю.tif"/>
          <p:cNvPicPr>
            <a:picLocks noChangeAspect="1" noChangeArrowheads="1"/>
          </p:cNvPicPr>
          <p:nvPr/>
        </p:nvPicPr>
        <p:blipFill>
          <a:blip r:embed="rId2" cstate="print"/>
          <a:srcRect/>
          <a:stretch>
            <a:fillRect/>
          </a:stretch>
        </p:blipFill>
        <p:spPr bwMode="auto">
          <a:xfrm>
            <a:off x="6010446" y="2643182"/>
            <a:ext cx="3133554" cy="400050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347864" y="530352"/>
            <a:ext cx="5338936" cy="4187952"/>
          </a:xfrm>
        </p:spPr>
        <p:txBody>
          <a:bodyPr/>
          <a:lstStyle/>
          <a:p>
            <a:pPr>
              <a:buNone/>
            </a:pPr>
            <a:r>
              <a:rPr lang="kk-KZ" dirty="0" smtClean="0"/>
              <a:t>Негізқұрушы суффикс мынадай өзгеріске ұшырады: ол септік жалғауының флекциясына кірігіп кетті, немесе ол өзі жалғау болып кетті, немесе ол түбірге кірігіп кетті.</a:t>
            </a:r>
            <a:endParaRPr lang="ru-RU" dirty="0"/>
          </a:p>
        </p:txBody>
      </p:sp>
      <p:pic>
        <p:nvPicPr>
          <p:cNvPr id="4" name="Picture 2" descr="C:\Users\Галым\Desktop\2 иностр яз\1.tif"/>
          <p:cNvPicPr>
            <a:picLocks noChangeAspect="1" noChangeArrowheads="1"/>
          </p:cNvPicPr>
          <p:nvPr/>
        </p:nvPicPr>
        <p:blipFill>
          <a:blip r:embed="rId2" cstate="print"/>
          <a:srcRect/>
          <a:stretch>
            <a:fillRect/>
          </a:stretch>
        </p:blipFill>
        <p:spPr bwMode="auto">
          <a:xfrm>
            <a:off x="323528" y="2582480"/>
            <a:ext cx="3000365" cy="427552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2483768" y="530352"/>
            <a:ext cx="6203032" cy="4187952"/>
          </a:xfrm>
        </p:spPr>
        <p:txBody>
          <a:bodyPr/>
          <a:lstStyle/>
          <a:p>
            <a:pPr eaLnBrk="1" hangingPunct="1">
              <a:buFontTx/>
              <a:buNone/>
            </a:pPr>
            <a:r>
              <a:rPr lang="kk-KZ" dirty="0" smtClean="0"/>
              <a:t>Сөйтіп негіз лексикалық мағынаны білдіруші болса, жалғау грамматикалық форманың көрсеткіші толып қалды. Мысалы, ү.е. sun(u)-s, герм. sun-u, көне ағыл. sun-u ұл.</a:t>
            </a:r>
            <a:endParaRPr lang="ru-RU" dirty="0" smtClean="0"/>
          </a:p>
          <a:p>
            <a:pPr eaLnBrk="1" hangingPunct="1">
              <a:buFontTx/>
              <a:buNone/>
            </a:pPr>
            <a:endParaRPr lang="ru-RU" dirty="0" smtClean="0"/>
          </a:p>
        </p:txBody>
      </p:sp>
      <p:pic>
        <p:nvPicPr>
          <p:cNvPr id="3" name="Picture 2" descr="C:\Users\Галым\Desktop\2 иностр яз\1.tif"/>
          <p:cNvPicPr>
            <a:picLocks noChangeAspect="1" noChangeArrowheads="1"/>
          </p:cNvPicPr>
          <p:nvPr/>
        </p:nvPicPr>
        <p:blipFill>
          <a:blip r:embed="rId2" cstate="print"/>
          <a:srcRect/>
          <a:stretch>
            <a:fillRect/>
          </a:stretch>
        </p:blipFill>
        <p:spPr bwMode="auto">
          <a:xfrm>
            <a:off x="0" y="2582480"/>
            <a:ext cx="3000365" cy="427552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502920" y="530352"/>
            <a:ext cx="6805384" cy="4187952"/>
          </a:xfrm>
        </p:spPr>
        <p:txBody>
          <a:bodyPr>
            <a:normAutofit lnSpcReduction="10000"/>
          </a:bodyPr>
          <a:lstStyle/>
          <a:p>
            <a:pPr marL="533400" indent="-533400" eaLnBrk="1" hangingPunct="1">
              <a:lnSpc>
                <a:spcPct val="80000"/>
              </a:lnSpc>
              <a:buFontTx/>
              <a:buNone/>
            </a:pPr>
            <a:r>
              <a:rPr lang="kk-KZ" sz="2800" dirty="0" smtClean="0"/>
              <a:t>Септік жалғауларына тәуелді үндіеуропа тілдерінде </a:t>
            </a:r>
            <a:r>
              <a:rPr lang="kk-KZ" sz="2800" dirty="0" smtClean="0">
                <a:solidFill>
                  <a:srgbClr val="FF0000"/>
                </a:solidFill>
              </a:rPr>
              <a:t>септеудің</a:t>
            </a:r>
            <a:r>
              <a:rPr lang="kk-KZ" sz="2800" dirty="0" smtClean="0"/>
              <a:t> үш түрі болды: </a:t>
            </a:r>
          </a:p>
          <a:p>
            <a:pPr marL="533400" indent="-533400" eaLnBrk="1" hangingPunct="1">
              <a:lnSpc>
                <a:spcPct val="80000"/>
              </a:lnSpc>
              <a:buFontTx/>
              <a:buAutoNum type="arabicParenR"/>
            </a:pPr>
            <a:r>
              <a:rPr lang="kk-KZ" sz="2800" dirty="0" smtClean="0"/>
              <a:t>зат есім мен сын есімнің септелуі, </a:t>
            </a:r>
          </a:p>
          <a:p>
            <a:pPr marL="533400" indent="-533400" eaLnBrk="1" hangingPunct="1">
              <a:lnSpc>
                <a:spcPct val="80000"/>
              </a:lnSpc>
              <a:buFontTx/>
              <a:buAutoNum type="arabicParenR"/>
            </a:pPr>
            <a:r>
              <a:rPr lang="kk-KZ" sz="2800" dirty="0" smtClean="0"/>
              <a:t>есімдік типтінің септелуі (сілтеу, сұрау есімдіктердің жалғаулық жүйелері, жеке есімдіктің үшінші жағындағы септеу, есімдікті сын есімдер мен толық сын есімдердің септелуі), </a:t>
            </a:r>
          </a:p>
        </p:txBody>
      </p:sp>
      <p:pic>
        <p:nvPicPr>
          <p:cNvPr id="3" name="Picture 3" descr="C:\Users\Галым\Desktop\2 иностр яз\1Ю.tif"/>
          <p:cNvPicPr>
            <a:picLocks noChangeAspect="1" noChangeArrowheads="1"/>
          </p:cNvPicPr>
          <p:nvPr/>
        </p:nvPicPr>
        <p:blipFill>
          <a:blip r:embed="rId2" cstate="print"/>
          <a:srcRect/>
          <a:stretch>
            <a:fillRect/>
          </a:stretch>
        </p:blipFill>
        <p:spPr bwMode="auto">
          <a:xfrm>
            <a:off x="6010446" y="2643182"/>
            <a:ext cx="3133554" cy="400050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6013296" cy="4187952"/>
          </a:xfrm>
        </p:spPr>
        <p:txBody>
          <a:bodyPr/>
          <a:lstStyle/>
          <a:p>
            <a:pPr>
              <a:buNone/>
            </a:pPr>
            <a:r>
              <a:rPr lang="kk-KZ" dirty="0" smtClean="0"/>
              <a:t>бірінші және екінші жақтық есімдіктердің септелуі және есімдіктердің ерекше түрі </a:t>
            </a:r>
            <a:r>
              <a:rPr lang="en-US" dirty="0" smtClean="0"/>
              <a:t>(</a:t>
            </a:r>
            <a:r>
              <a:rPr lang="kk-KZ" dirty="0" smtClean="0"/>
              <a:t>возвратные местоимения</a:t>
            </a:r>
            <a:r>
              <a:rPr lang="en-US" dirty="0" smtClean="0"/>
              <a:t>)</a:t>
            </a:r>
            <a:r>
              <a:rPr lang="kk-KZ" dirty="0" smtClean="0"/>
              <a:t>.</a:t>
            </a:r>
            <a:endParaRPr lang="ru-RU" dirty="0" smtClean="0"/>
          </a:p>
          <a:p>
            <a:pPr>
              <a:buNone/>
            </a:pPr>
            <a:endParaRPr lang="ru-RU" dirty="0"/>
          </a:p>
        </p:txBody>
      </p:sp>
      <p:pic>
        <p:nvPicPr>
          <p:cNvPr id="4" name="Picture 3" descr="C:\Users\Галым\Desktop\2 иностр яз\1Ю.tif"/>
          <p:cNvPicPr>
            <a:picLocks noChangeAspect="1" noChangeArrowheads="1"/>
          </p:cNvPicPr>
          <p:nvPr/>
        </p:nvPicPr>
        <p:blipFill>
          <a:blip r:embed="rId2" cstate="print"/>
          <a:srcRect/>
          <a:stretch>
            <a:fillRect/>
          </a:stretch>
        </p:blipFill>
        <p:spPr bwMode="auto">
          <a:xfrm>
            <a:off x="6010446" y="2643182"/>
            <a:ext cx="3133554" cy="400050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71</TotalTime>
  <Words>1633</Words>
  <Application>Microsoft Office PowerPoint</Application>
  <PresentationFormat>Экран (4:3)</PresentationFormat>
  <Paragraphs>154</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Аспект</vt:lpstr>
      <vt:lpstr>6 дәріс “Герман тілдерінің морфологиялық белгілері” </vt:lpstr>
      <vt:lpstr>Морфологиялық жүйенің жалпы германдық белгілері </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Неміс тілінің фонетикасы.</vt:lpstr>
      <vt:lpstr>Слайд 19</vt:lpstr>
      <vt:lpstr>Слайд 20</vt:lpstr>
      <vt:lpstr>Слайд 21</vt:lpstr>
      <vt:lpstr>Слайд 22</vt:lpstr>
      <vt:lpstr>Нидерланд тілі</vt:lpstr>
      <vt:lpstr>Слайд 24</vt:lpstr>
      <vt:lpstr>Слайд 25</vt:lpstr>
      <vt:lpstr>Слайд 26</vt:lpstr>
      <vt:lpstr>Слайд 27</vt:lpstr>
      <vt:lpstr>Фриз тілі</vt:lpstr>
      <vt:lpstr>Слайд 29</vt:lpstr>
      <vt:lpstr>Слайд 30</vt:lpstr>
      <vt:lpstr>Слайд 31</vt:lpstr>
      <vt:lpstr>Слайд 32</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 дәріс “Герман тілдерінің морфологиялық белгілері” </dc:title>
  <dc:creator>user</dc:creator>
  <cp:lastModifiedBy>user</cp:lastModifiedBy>
  <cp:revision>17</cp:revision>
  <dcterms:created xsi:type="dcterms:W3CDTF">2015-03-18T16:11:52Z</dcterms:created>
  <dcterms:modified xsi:type="dcterms:W3CDTF">2015-03-19T16:45:23Z</dcterms:modified>
</cp:coreProperties>
</file>